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diagrams/colors1.xml" ContentType="application/vnd.openxmlformats-officedocument.drawingml.diagramColors+xml"/>
  <Override PartName="/docProps/app.xml" ContentType="application/vnd.openxmlformats-officedocument.extended-properties+xml"/>
  <Override PartName="/ppt/diagrams/layout1.xml" ContentType="application/vnd.openxmlformats-officedocument.drawingml.diagramLayout+xml"/>
  <Override PartName="/ppt/slides/slide11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quickStyle1.xml" ContentType="application/vnd.openxmlformats-officedocument.drawingml.diagramStyl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Layouts/slideLayout1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s/slide8.xml" ContentType="application/vnd.openxmlformats-officedocument.presentationml.slide+xml"/>
  <Default Extension="bin" ContentType="application/vnd.openxmlformats-officedocument.presentationml.printerSettings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s/slide9.xml" ContentType="application/vnd.openxmlformats-officedocument.presentationml.slide+xml"/>
  <Override PartName="/ppt/diagrams/drawing1.xml" ContentType="application/vnd.ms-office.drawingml.diagramDrawing+xml"/>
  <Override PartName="/ppt/slides/slide6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49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8" r:id="rId3"/>
    <p:sldId id="261" r:id="rId4"/>
    <p:sldId id="264" r:id="rId5"/>
    <p:sldId id="265" r:id="rId6"/>
    <p:sldId id="266" r:id="rId7"/>
    <p:sldId id="267" r:id="rId8"/>
    <p:sldId id="258" r:id="rId9"/>
    <p:sldId id="259" r:id="rId10"/>
    <p:sldId id="260" r:id="rId11"/>
    <p:sldId id="270" r:id="rId12"/>
    <p:sldId id="257" r:id="rId13"/>
    <p:sldId id="269" r:id="rId14"/>
    <p:sldId id="272" r:id="rId1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3" frameSlides="1"/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0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viewProps" Target="viewProps.xml"/><Relationship Id="rId4" Type="http://schemas.openxmlformats.org/officeDocument/2006/relationships/slide" Target="slides/slide3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printerSettings" Target="printerSettings/printerSettings1.bin"/></Relationships>
</file>

<file path=ppt/diagrams/_rels/data1.xml.rels><?xml version="1.0" encoding="UTF-8" standalone="yes"?>
<Relationships xmlns="http://schemas.openxmlformats.org/package/2006/relationships"><Relationship Id="rId4" Type="http://schemas.openxmlformats.org/officeDocument/2006/relationships/hyperlink" Target="http://www.vcdaweb.org" TargetMode="External"/><Relationship Id="rId1" Type="http://schemas.openxmlformats.org/officeDocument/2006/relationships/hyperlink" Target="http://www.counseling.org" TargetMode="External"/><Relationship Id="rId2" Type="http://schemas.openxmlformats.org/officeDocument/2006/relationships/hyperlink" Target="http://www.vcacounselors.org" TargetMode="External"/><Relationship Id="rId3" Type="http://schemas.openxmlformats.org/officeDocument/2006/relationships/hyperlink" Target="http://www.ncda.org" TargetMode="External"/></Relationships>
</file>

<file path=ppt/diagrams/_rels/drawing1.xml.rels><?xml version="1.0" encoding="UTF-8" standalone="yes"?>
<Relationships xmlns="http://schemas.openxmlformats.org/package/2006/relationships"><Relationship Id="rId4" Type="http://schemas.openxmlformats.org/officeDocument/2006/relationships/hyperlink" Target="http://www.vcdaweb.org" TargetMode="External"/><Relationship Id="rId1" Type="http://schemas.openxmlformats.org/officeDocument/2006/relationships/hyperlink" Target="http://www.counseling.org" TargetMode="External"/><Relationship Id="rId2" Type="http://schemas.openxmlformats.org/officeDocument/2006/relationships/hyperlink" Target="http://www.vcacounselors.org" TargetMode="External"/><Relationship Id="rId3" Type="http://schemas.openxmlformats.org/officeDocument/2006/relationships/hyperlink" Target="http://www.ncda.org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23D1F1-BBD5-E740-AE37-AAE9031703BF}" type="doc">
      <dgm:prSet loTypeId="urn:microsoft.com/office/officeart/2005/8/layout/hierarchy4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74E5F29-C916-A544-B304-D555CBE74CCB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b="1" i="0" dirty="0" smtClean="0">
              <a:solidFill>
                <a:schemeClr val="accent2">
                  <a:lumMod val="75000"/>
                </a:schemeClr>
              </a:solidFill>
              <a:hlinkClick xmlns:r="http://schemas.openxmlformats.org/officeDocument/2006/relationships" r:id="rId1"/>
            </a:rPr>
            <a:t>ACA</a:t>
          </a:r>
          <a:r>
            <a:rPr lang="en-US" dirty="0" smtClean="0"/>
            <a:t/>
          </a:r>
          <a:br>
            <a:rPr lang="en-US" dirty="0" smtClean="0"/>
          </a:br>
          <a:r>
            <a:rPr lang="en-US" dirty="0" smtClean="0"/>
            <a:t>American Counseling Association</a:t>
          </a:r>
          <a:br>
            <a:rPr lang="en-US" dirty="0" smtClean="0"/>
          </a:br>
          <a:endParaRPr lang="en-US" dirty="0"/>
        </a:p>
      </dgm:t>
    </dgm:pt>
    <dgm:pt modelId="{C03801E0-47CC-D94C-94D6-0CB6408C2B42}" type="parTrans" cxnId="{FCF06BE6-4BB0-DB40-9CA4-C88E7AF39874}">
      <dgm:prSet/>
      <dgm:spPr/>
      <dgm:t>
        <a:bodyPr/>
        <a:lstStyle/>
        <a:p>
          <a:endParaRPr lang="en-US"/>
        </a:p>
      </dgm:t>
    </dgm:pt>
    <dgm:pt modelId="{634FE105-7E3C-8443-AF76-FBEEE607F7E7}" type="sibTrans" cxnId="{FCF06BE6-4BB0-DB40-9CA4-C88E7AF39874}">
      <dgm:prSet/>
      <dgm:spPr/>
      <dgm:t>
        <a:bodyPr/>
        <a:lstStyle/>
        <a:p>
          <a:endParaRPr lang="en-US"/>
        </a:p>
      </dgm:t>
    </dgm:pt>
    <dgm:pt modelId="{FA0FCAF0-BC54-2745-B192-A301FC26DCDB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dirty="0" smtClean="0"/>
            <a:t>State</a:t>
          </a:r>
          <a:r>
            <a:rPr lang="en-US" sz="1200" dirty="0" smtClean="0"/>
            <a:t> Branch </a:t>
          </a:r>
          <a:r>
            <a:rPr lang="en-US" sz="1200" dirty="0" smtClean="0"/>
            <a:t>of ACA</a:t>
          </a:r>
          <a:br>
            <a:rPr lang="en-US" sz="1200" dirty="0" smtClean="0"/>
          </a:br>
          <a:r>
            <a:rPr lang="en-US" sz="1600" b="1" i="0" dirty="0" smtClean="0">
              <a:solidFill>
                <a:schemeClr val="accent2">
                  <a:lumMod val="75000"/>
                </a:schemeClr>
              </a:solidFill>
              <a:hlinkClick xmlns:r="http://schemas.openxmlformats.org/officeDocument/2006/relationships" r:id="rId2"/>
            </a:rPr>
            <a:t>VCA</a:t>
          </a:r>
          <a:endParaRPr lang="en-US" sz="1600" b="1" i="0" dirty="0" smtClean="0">
            <a:solidFill>
              <a:schemeClr val="accent2">
                <a:lumMod val="75000"/>
              </a:schemeClr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dirty="0" smtClean="0"/>
            <a:t>Virginia </a:t>
          </a:r>
          <a:r>
            <a:rPr lang="en-US" sz="1200" dirty="0" smtClean="0"/>
            <a:t>Counselors </a:t>
          </a:r>
          <a:r>
            <a:rPr lang="en-US" sz="1200" dirty="0" smtClean="0"/>
            <a:t>Association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dirty="0" smtClean="0"/>
            <a:t/>
          </a:r>
          <a:br>
            <a:rPr lang="en-US" sz="1200" dirty="0" smtClean="0"/>
          </a:br>
          <a:endParaRPr lang="en-US" sz="1200" dirty="0"/>
        </a:p>
      </dgm:t>
    </dgm:pt>
    <dgm:pt modelId="{21615CFE-2CB8-FE46-959D-0B526191503D}" type="parTrans" cxnId="{38F78C44-D334-F44A-AFCB-4909F774DE9F}">
      <dgm:prSet/>
      <dgm:spPr/>
      <dgm:t>
        <a:bodyPr/>
        <a:lstStyle/>
        <a:p>
          <a:endParaRPr lang="en-US"/>
        </a:p>
      </dgm:t>
    </dgm:pt>
    <dgm:pt modelId="{BF40A7DB-6CB0-1D45-A4C8-4EECE89D906F}" type="sibTrans" cxnId="{38F78C44-D334-F44A-AFCB-4909F774DE9F}">
      <dgm:prSet/>
      <dgm:spPr/>
      <dgm:t>
        <a:bodyPr/>
        <a:lstStyle/>
        <a:p>
          <a:endParaRPr lang="en-US"/>
        </a:p>
      </dgm:t>
    </dgm:pt>
    <dgm:pt modelId="{0AF402F3-55A5-8047-BFB2-A3E9C0FD063C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dirty="0" smtClean="0"/>
            <a:t>Special Interest Division of ACA</a:t>
          </a:r>
        </a:p>
        <a:p>
          <a:pPr marL="0" marR="0" indent="0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US" sz="1600" b="1" i="0" dirty="0" smtClean="0">
              <a:solidFill>
                <a:schemeClr val="accent2">
                  <a:lumMod val="75000"/>
                </a:schemeClr>
              </a:solidFill>
              <a:hlinkClick xmlns:r="http://schemas.openxmlformats.org/officeDocument/2006/relationships" r:id="rId3"/>
            </a:rPr>
            <a:t>NCDA</a:t>
          </a:r>
          <a:endParaRPr lang="en-US" sz="1600" b="1" i="0" dirty="0" smtClean="0">
            <a:solidFill>
              <a:schemeClr val="accent2">
                <a:lumMod val="75000"/>
              </a:schemeClr>
            </a:solidFill>
          </a:endParaRPr>
        </a:p>
        <a:p>
          <a:pPr marL="0" marR="0" indent="0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US" sz="1200" dirty="0" smtClean="0"/>
            <a:t>National Career Development Association</a:t>
          </a:r>
          <a:br>
            <a:rPr lang="en-US" sz="1200" dirty="0" smtClean="0"/>
          </a:br>
          <a:endParaRPr lang="en-US" sz="1200" dirty="0" smtClean="0"/>
        </a:p>
      </dgm:t>
    </dgm:pt>
    <dgm:pt modelId="{03E55D57-97C8-CF4C-9773-E424D08400D6}" type="parTrans" cxnId="{B66368F0-4083-704C-8BEA-1953D0AD3507}">
      <dgm:prSet/>
      <dgm:spPr/>
      <dgm:t>
        <a:bodyPr/>
        <a:lstStyle/>
        <a:p>
          <a:endParaRPr lang="en-US"/>
        </a:p>
      </dgm:t>
    </dgm:pt>
    <dgm:pt modelId="{3CC30765-9889-F243-8B1B-6120FC5BBD58}" type="sibTrans" cxnId="{B66368F0-4083-704C-8BEA-1953D0AD3507}">
      <dgm:prSet/>
      <dgm:spPr/>
      <dgm:t>
        <a:bodyPr/>
        <a:lstStyle/>
        <a:p>
          <a:endParaRPr lang="en-US"/>
        </a:p>
      </dgm:t>
    </dgm:pt>
    <dgm:pt modelId="{09FC3F4E-B3B0-B441-8F95-2A7C89DFF61D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dirty="0" smtClean="0"/>
            <a:t>State Division of NCDA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b="1" i="0" dirty="0" smtClean="0">
              <a:solidFill>
                <a:schemeClr val="accent2">
                  <a:lumMod val="75000"/>
                </a:schemeClr>
              </a:solidFill>
              <a:hlinkClick xmlns:r="http://schemas.openxmlformats.org/officeDocument/2006/relationships" r:id="rId4"/>
            </a:rPr>
            <a:t>VCDA</a:t>
          </a:r>
          <a:endParaRPr lang="en-US" sz="1600" b="1" i="0" dirty="0" smtClean="0">
            <a:solidFill>
              <a:schemeClr val="accent2">
                <a:lumMod val="75000"/>
              </a:schemeClr>
            </a:solidFill>
          </a:endParaRPr>
        </a:p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dirty="0" smtClean="0"/>
            <a:t>Special Interest Division of VCA</a:t>
          </a:r>
        </a:p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dirty="0"/>
        </a:p>
      </dgm:t>
    </dgm:pt>
    <dgm:pt modelId="{F5047832-E4CB-F24A-B5A3-30A7BBA5B68C}" type="parTrans" cxnId="{7E38ACA1-1FA8-4040-AD6C-3C381957A006}">
      <dgm:prSet/>
      <dgm:spPr/>
      <dgm:t>
        <a:bodyPr/>
        <a:lstStyle/>
        <a:p>
          <a:endParaRPr lang="en-US"/>
        </a:p>
      </dgm:t>
    </dgm:pt>
    <dgm:pt modelId="{0C047772-A09D-A44B-AEEF-FA7D86337357}" type="sibTrans" cxnId="{7E38ACA1-1FA8-4040-AD6C-3C381957A006}">
      <dgm:prSet/>
      <dgm:spPr/>
      <dgm:t>
        <a:bodyPr/>
        <a:lstStyle/>
        <a:p>
          <a:endParaRPr lang="en-US"/>
        </a:p>
      </dgm:t>
    </dgm:pt>
    <dgm:pt modelId="{3424A942-2D3D-B24C-85E5-234F5BC95408}" type="pres">
      <dgm:prSet presAssocID="{6123D1F1-BBD5-E740-AE37-AAE9031703B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A3032F1-24A1-E840-8E3D-AA358A3C712B}" type="pres">
      <dgm:prSet presAssocID="{374E5F29-C916-A544-B304-D555CBE74CCB}" presName="vertOne" presStyleCnt="0"/>
      <dgm:spPr/>
    </dgm:pt>
    <dgm:pt modelId="{8CF72C25-B4EE-924A-9014-AB676030ACFE}" type="pres">
      <dgm:prSet presAssocID="{374E5F29-C916-A544-B304-D555CBE74CCB}" presName="txOne" presStyleLbl="node0" presStyleIdx="0" presStyleCnt="1" custScaleX="57967" custScaleY="2724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EE63A1-0FDC-B14D-9586-D6F53ABC842B}" type="pres">
      <dgm:prSet presAssocID="{374E5F29-C916-A544-B304-D555CBE74CCB}" presName="parTransOne" presStyleCnt="0"/>
      <dgm:spPr/>
    </dgm:pt>
    <dgm:pt modelId="{DBF1AEC5-1239-BC4D-8B8D-A1738CA32C27}" type="pres">
      <dgm:prSet presAssocID="{374E5F29-C916-A544-B304-D555CBE74CCB}" presName="horzOne" presStyleCnt="0"/>
      <dgm:spPr/>
    </dgm:pt>
    <dgm:pt modelId="{28EB86A0-3868-4A4E-AD8B-7913C9C173EB}" type="pres">
      <dgm:prSet presAssocID="{FA0FCAF0-BC54-2745-B192-A301FC26DCDB}" presName="vertTwo" presStyleCnt="0"/>
      <dgm:spPr/>
    </dgm:pt>
    <dgm:pt modelId="{77ACBA34-678E-EB4F-B839-02B182A0E828}" type="pres">
      <dgm:prSet presAssocID="{FA0FCAF0-BC54-2745-B192-A301FC26DCDB}" presName="txTwo" presStyleLbl="node2" presStyleIdx="0" presStyleCnt="2" custScaleX="34917" custScaleY="24007" custLinFactNeighborX="-7687" custLinFactNeighborY="-2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87C3BDF-C160-C243-B7AD-E4A1A8964F0A}" type="pres">
      <dgm:prSet presAssocID="{FA0FCAF0-BC54-2745-B192-A301FC26DCDB}" presName="horzTwo" presStyleCnt="0"/>
      <dgm:spPr/>
    </dgm:pt>
    <dgm:pt modelId="{840CAB7B-167A-1D41-BDD3-A201B5F07048}" type="pres">
      <dgm:prSet presAssocID="{BF40A7DB-6CB0-1D45-A4C8-4EECE89D906F}" presName="sibSpaceTwo" presStyleCnt="0"/>
      <dgm:spPr/>
    </dgm:pt>
    <dgm:pt modelId="{557BCA67-82D4-6A47-930C-C8F010EA172A}" type="pres">
      <dgm:prSet presAssocID="{0AF402F3-55A5-8047-BFB2-A3E9C0FD063C}" presName="vertTwo" presStyleCnt="0"/>
      <dgm:spPr/>
    </dgm:pt>
    <dgm:pt modelId="{E2496456-0259-CF48-8F0F-42D551D1CA46}" type="pres">
      <dgm:prSet presAssocID="{0AF402F3-55A5-8047-BFB2-A3E9C0FD063C}" presName="txTwo" presStyleLbl="node2" presStyleIdx="1" presStyleCnt="2" custScaleX="34229" custScaleY="23501" custLinFactNeighborX="8557" custLinFactNeighborY="-102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462A475-BE1E-594B-98DF-1D4BD429CC84}" type="pres">
      <dgm:prSet presAssocID="{0AF402F3-55A5-8047-BFB2-A3E9C0FD063C}" presName="parTransTwo" presStyleCnt="0"/>
      <dgm:spPr/>
    </dgm:pt>
    <dgm:pt modelId="{3DF42F30-5AC1-C84F-B8D0-36A9BB1A8C1E}" type="pres">
      <dgm:prSet presAssocID="{0AF402F3-55A5-8047-BFB2-A3E9C0FD063C}" presName="horzTwo" presStyleCnt="0"/>
      <dgm:spPr/>
    </dgm:pt>
    <dgm:pt modelId="{ED94FBC8-129D-3848-A258-6F023195DB5E}" type="pres">
      <dgm:prSet presAssocID="{09FC3F4E-B3B0-B441-8F95-2A7C89DFF61D}" presName="vertThree" presStyleCnt="0"/>
      <dgm:spPr/>
    </dgm:pt>
    <dgm:pt modelId="{EC36C0F9-C6D2-E04F-9B47-2F5D8FFDCC38}" type="pres">
      <dgm:prSet presAssocID="{09FC3F4E-B3B0-B441-8F95-2A7C89DFF61D}" presName="txThree" presStyleLbl="node3" presStyleIdx="0" presStyleCnt="1" custScaleX="37815" custScaleY="23810" custLinFactNeighborX="-22697" custLinFactNeighborY="-148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33E024-1228-8244-8CC4-8B6E09AA6706}" type="pres">
      <dgm:prSet presAssocID="{09FC3F4E-B3B0-B441-8F95-2A7C89DFF61D}" presName="horzThree" presStyleCnt="0"/>
      <dgm:spPr/>
    </dgm:pt>
  </dgm:ptLst>
  <dgm:cxnLst>
    <dgm:cxn modelId="{B2A312FF-E149-FD4B-9FE4-2420D4F6DAA6}" type="presOf" srcId="{6123D1F1-BBD5-E740-AE37-AAE9031703BF}" destId="{3424A942-2D3D-B24C-85E5-234F5BC95408}" srcOrd="0" destOrd="0" presId="urn:microsoft.com/office/officeart/2005/8/layout/hierarchy4"/>
    <dgm:cxn modelId="{B621180D-C11D-B04A-92F8-AC1F4734719B}" type="presOf" srcId="{374E5F29-C916-A544-B304-D555CBE74CCB}" destId="{8CF72C25-B4EE-924A-9014-AB676030ACFE}" srcOrd="0" destOrd="0" presId="urn:microsoft.com/office/officeart/2005/8/layout/hierarchy4"/>
    <dgm:cxn modelId="{7E38ACA1-1FA8-4040-AD6C-3C381957A006}" srcId="{0AF402F3-55A5-8047-BFB2-A3E9C0FD063C}" destId="{09FC3F4E-B3B0-B441-8F95-2A7C89DFF61D}" srcOrd="0" destOrd="0" parTransId="{F5047832-E4CB-F24A-B5A3-30A7BBA5B68C}" sibTransId="{0C047772-A09D-A44B-AEEF-FA7D86337357}"/>
    <dgm:cxn modelId="{B95D0A4F-017F-9F48-991C-332DA0DAB52F}" type="presOf" srcId="{09FC3F4E-B3B0-B441-8F95-2A7C89DFF61D}" destId="{EC36C0F9-C6D2-E04F-9B47-2F5D8FFDCC38}" srcOrd="0" destOrd="0" presId="urn:microsoft.com/office/officeart/2005/8/layout/hierarchy4"/>
    <dgm:cxn modelId="{E1721DCB-53F6-BB4D-B539-1ECB4748974B}" type="presOf" srcId="{FA0FCAF0-BC54-2745-B192-A301FC26DCDB}" destId="{77ACBA34-678E-EB4F-B839-02B182A0E828}" srcOrd="0" destOrd="0" presId="urn:microsoft.com/office/officeart/2005/8/layout/hierarchy4"/>
    <dgm:cxn modelId="{B66368F0-4083-704C-8BEA-1953D0AD3507}" srcId="{374E5F29-C916-A544-B304-D555CBE74CCB}" destId="{0AF402F3-55A5-8047-BFB2-A3E9C0FD063C}" srcOrd="1" destOrd="0" parTransId="{03E55D57-97C8-CF4C-9773-E424D08400D6}" sibTransId="{3CC30765-9889-F243-8B1B-6120FC5BBD58}"/>
    <dgm:cxn modelId="{71D59C8E-A5E8-2047-8F40-5D5067CF102B}" type="presOf" srcId="{0AF402F3-55A5-8047-BFB2-A3E9C0FD063C}" destId="{E2496456-0259-CF48-8F0F-42D551D1CA46}" srcOrd="0" destOrd="0" presId="urn:microsoft.com/office/officeart/2005/8/layout/hierarchy4"/>
    <dgm:cxn modelId="{38F78C44-D334-F44A-AFCB-4909F774DE9F}" srcId="{374E5F29-C916-A544-B304-D555CBE74CCB}" destId="{FA0FCAF0-BC54-2745-B192-A301FC26DCDB}" srcOrd="0" destOrd="0" parTransId="{21615CFE-2CB8-FE46-959D-0B526191503D}" sibTransId="{BF40A7DB-6CB0-1D45-A4C8-4EECE89D906F}"/>
    <dgm:cxn modelId="{FCF06BE6-4BB0-DB40-9CA4-C88E7AF39874}" srcId="{6123D1F1-BBD5-E740-AE37-AAE9031703BF}" destId="{374E5F29-C916-A544-B304-D555CBE74CCB}" srcOrd="0" destOrd="0" parTransId="{C03801E0-47CC-D94C-94D6-0CB6408C2B42}" sibTransId="{634FE105-7E3C-8443-AF76-FBEEE607F7E7}"/>
    <dgm:cxn modelId="{7094B98D-F278-274D-A82C-A3ADE38DFC10}" type="presParOf" srcId="{3424A942-2D3D-B24C-85E5-234F5BC95408}" destId="{9A3032F1-24A1-E840-8E3D-AA358A3C712B}" srcOrd="0" destOrd="0" presId="urn:microsoft.com/office/officeart/2005/8/layout/hierarchy4"/>
    <dgm:cxn modelId="{2EF5C0FE-3400-9740-887C-CC2FD710B149}" type="presParOf" srcId="{9A3032F1-24A1-E840-8E3D-AA358A3C712B}" destId="{8CF72C25-B4EE-924A-9014-AB676030ACFE}" srcOrd="0" destOrd="0" presId="urn:microsoft.com/office/officeart/2005/8/layout/hierarchy4"/>
    <dgm:cxn modelId="{99E95D9E-8C4D-5C4F-AF70-F87C2B5D05FF}" type="presParOf" srcId="{9A3032F1-24A1-E840-8E3D-AA358A3C712B}" destId="{C6EE63A1-0FDC-B14D-9586-D6F53ABC842B}" srcOrd="1" destOrd="0" presId="urn:microsoft.com/office/officeart/2005/8/layout/hierarchy4"/>
    <dgm:cxn modelId="{8B118E84-1CBA-924A-BBD7-F5268AB69F3B}" type="presParOf" srcId="{9A3032F1-24A1-E840-8E3D-AA358A3C712B}" destId="{DBF1AEC5-1239-BC4D-8B8D-A1738CA32C27}" srcOrd="2" destOrd="0" presId="urn:microsoft.com/office/officeart/2005/8/layout/hierarchy4"/>
    <dgm:cxn modelId="{0D5D399E-9363-424A-A7BD-0DE80F166C0A}" type="presParOf" srcId="{DBF1AEC5-1239-BC4D-8B8D-A1738CA32C27}" destId="{28EB86A0-3868-4A4E-AD8B-7913C9C173EB}" srcOrd="0" destOrd="0" presId="urn:microsoft.com/office/officeart/2005/8/layout/hierarchy4"/>
    <dgm:cxn modelId="{835C613E-A4DC-5546-8304-0A5ABAAA44C2}" type="presParOf" srcId="{28EB86A0-3868-4A4E-AD8B-7913C9C173EB}" destId="{77ACBA34-678E-EB4F-B839-02B182A0E828}" srcOrd="0" destOrd="0" presId="urn:microsoft.com/office/officeart/2005/8/layout/hierarchy4"/>
    <dgm:cxn modelId="{AAC5187C-908E-C542-B4D6-6E12ACDCB95B}" type="presParOf" srcId="{28EB86A0-3868-4A4E-AD8B-7913C9C173EB}" destId="{187C3BDF-C160-C243-B7AD-E4A1A8964F0A}" srcOrd="1" destOrd="0" presId="urn:microsoft.com/office/officeart/2005/8/layout/hierarchy4"/>
    <dgm:cxn modelId="{AF7FDD82-CAFD-6E48-8B5A-995106565BEA}" type="presParOf" srcId="{DBF1AEC5-1239-BC4D-8B8D-A1738CA32C27}" destId="{840CAB7B-167A-1D41-BDD3-A201B5F07048}" srcOrd="1" destOrd="0" presId="urn:microsoft.com/office/officeart/2005/8/layout/hierarchy4"/>
    <dgm:cxn modelId="{13F748B3-46D3-9A4D-8673-0AE11A8E5089}" type="presParOf" srcId="{DBF1AEC5-1239-BC4D-8B8D-A1738CA32C27}" destId="{557BCA67-82D4-6A47-930C-C8F010EA172A}" srcOrd="2" destOrd="0" presId="urn:microsoft.com/office/officeart/2005/8/layout/hierarchy4"/>
    <dgm:cxn modelId="{2E52333E-2C16-B145-8D09-897D97928C8A}" type="presParOf" srcId="{557BCA67-82D4-6A47-930C-C8F010EA172A}" destId="{E2496456-0259-CF48-8F0F-42D551D1CA46}" srcOrd="0" destOrd="0" presId="urn:microsoft.com/office/officeart/2005/8/layout/hierarchy4"/>
    <dgm:cxn modelId="{1B4DDE33-14D4-6743-B949-33E73C9E8923}" type="presParOf" srcId="{557BCA67-82D4-6A47-930C-C8F010EA172A}" destId="{1462A475-BE1E-594B-98DF-1D4BD429CC84}" srcOrd="1" destOrd="0" presId="urn:microsoft.com/office/officeart/2005/8/layout/hierarchy4"/>
    <dgm:cxn modelId="{A7BF6FD9-9A8C-AA4F-A5B6-4CFB788E5BC2}" type="presParOf" srcId="{557BCA67-82D4-6A47-930C-C8F010EA172A}" destId="{3DF42F30-5AC1-C84F-B8D0-36A9BB1A8C1E}" srcOrd="2" destOrd="0" presId="urn:microsoft.com/office/officeart/2005/8/layout/hierarchy4"/>
    <dgm:cxn modelId="{7FBD75B8-D45B-9A41-BD28-4F1AC5CC033C}" type="presParOf" srcId="{3DF42F30-5AC1-C84F-B8D0-36A9BB1A8C1E}" destId="{ED94FBC8-129D-3848-A258-6F023195DB5E}" srcOrd="0" destOrd="0" presId="urn:microsoft.com/office/officeart/2005/8/layout/hierarchy4"/>
    <dgm:cxn modelId="{5345DEA0-465E-C44A-8FDE-11495C4A23D8}" type="presParOf" srcId="{ED94FBC8-129D-3848-A258-6F023195DB5E}" destId="{EC36C0F9-C6D2-E04F-9B47-2F5D8FFDCC38}" srcOrd="0" destOrd="0" presId="urn:microsoft.com/office/officeart/2005/8/layout/hierarchy4"/>
    <dgm:cxn modelId="{EE0FDC47-067A-A445-ABAB-184F3EE717D9}" type="presParOf" srcId="{ED94FBC8-129D-3848-A258-6F023195DB5E}" destId="{1733E024-1228-8244-8CC4-8B6E09AA670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CF72C25-B4EE-924A-9014-AB676030ACFE}">
      <dsp:nvSpPr>
        <dsp:cNvPr id="0" name=""/>
        <dsp:cNvSpPr/>
      </dsp:nvSpPr>
      <dsp:spPr>
        <a:xfrm>
          <a:off x="1731903" y="138255"/>
          <a:ext cx="4765793" cy="12826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innerShdw blurRad="50800" dist="25400" dir="10800000">
            <a:srgbClr val="80808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200" b="1" i="0" kern="1200" dirty="0" smtClean="0">
              <a:solidFill>
                <a:schemeClr val="accent2">
                  <a:lumMod val="75000"/>
                </a:schemeClr>
              </a:solidFill>
              <a:hlinkClick xmlns:r="http://schemas.openxmlformats.org/officeDocument/2006/relationships" r:id="rId1"/>
            </a:rPr>
            <a:t>ACA</a:t>
          </a:r>
          <a:r>
            <a:rPr lang="en-US" sz="2200" kern="1200" dirty="0" smtClean="0"/>
            <a:t/>
          </a:r>
          <a:br>
            <a:rPr lang="en-US" sz="2200" kern="1200" dirty="0" smtClean="0"/>
          </a:br>
          <a:r>
            <a:rPr lang="en-US" sz="2200" kern="1200" dirty="0" smtClean="0"/>
            <a:t>American Counseling Association</a:t>
          </a:r>
          <a:br>
            <a:rPr lang="en-US" sz="2200" kern="1200" dirty="0" smtClean="0"/>
          </a:br>
          <a:endParaRPr lang="en-US" sz="2200" kern="1200" dirty="0"/>
        </a:p>
      </dsp:txBody>
      <dsp:txXfrm>
        <a:off x="1731903" y="138255"/>
        <a:ext cx="4765793" cy="1282649"/>
      </dsp:txXfrm>
    </dsp:sp>
    <dsp:sp modelId="{77ACBA34-678E-EB4F-B839-02B182A0E828}">
      <dsp:nvSpPr>
        <dsp:cNvPr id="0" name=""/>
        <dsp:cNvSpPr/>
      </dsp:nvSpPr>
      <dsp:spPr>
        <a:xfrm>
          <a:off x="147649" y="1869472"/>
          <a:ext cx="2870723" cy="11303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innerShdw blurRad="50800" dist="25400" dir="10800000">
            <a:srgbClr val="80808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kern="1200" dirty="0" smtClean="0"/>
            <a:t>State</a:t>
          </a:r>
          <a:r>
            <a:rPr lang="en-US" sz="1200" kern="1200" dirty="0" smtClean="0"/>
            <a:t> Branch </a:t>
          </a:r>
          <a:r>
            <a:rPr lang="en-US" sz="1200" kern="1200" dirty="0" smtClean="0"/>
            <a:t>of ACA</a:t>
          </a:r>
          <a:br>
            <a:rPr lang="en-US" sz="1200" kern="1200" dirty="0" smtClean="0"/>
          </a:br>
          <a:r>
            <a:rPr lang="en-US" sz="1600" b="1" i="0" kern="1200" dirty="0" smtClean="0">
              <a:solidFill>
                <a:schemeClr val="accent2">
                  <a:lumMod val="75000"/>
                </a:schemeClr>
              </a:solidFill>
              <a:hlinkClick xmlns:r="http://schemas.openxmlformats.org/officeDocument/2006/relationships" r:id="rId2"/>
            </a:rPr>
            <a:t>VCA</a:t>
          </a:r>
          <a:endParaRPr lang="en-US" sz="1600" b="1" i="0" kern="1200" dirty="0" smtClean="0">
            <a:solidFill>
              <a:schemeClr val="accent2">
                <a:lumMod val="75000"/>
              </a:schemeClr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kern="1200" dirty="0" smtClean="0"/>
            <a:t>Virginia </a:t>
          </a:r>
          <a:r>
            <a:rPr lang="en-US" sz="1200" kern="1200" dirty="0" smtClean="0"/>
            <a:t>Counselors </a:t>
          </a:r>
          <a:r>
            <a:rPr lang="en-US" sz="1200" kern="1200" dirty="0" smtClean="0"/>
            <a:t>Association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kern="1200" dirty="0" smtClean="0"/>
            <a:t/>
          </a:r>
          <a:br>
            <a:rPr lang="en-US" sz="1200" kern="1200" dirty="0" smtClean="0"/>
          </a:br>
          <a:endParaRPr lang="en-US" sz="1200" kern="1200" dirty="0"/>
        </a:p>
      </dsp:txBody>
      <dsp:txXfrm>
        <a:off x="147649" y="1869472"/>
        <a:ext cx="2870723" cy="1130375"/>
      </dsp:txXfrm>
    </dsp:sp>
    <dsp:sp modelId="{E2496456-0259-CF48-8F0F-42D551D1CA46}">
      <dsp:nvSpPr>
        <dsp:cNvPr id="0" name=""/>
        <dsp:cNvSpPr/>
      </dsp:nvSpPr>
      <dsp:spPr>
        <a:xfrm>
          <a:off x="5191907" y="1834519"/>
          <a:ext cx="2814158" cy="11065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innerShdw blurRad="50800" dist="25400" dir="10800000">
            <a:srgbClr val="80808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kern="1200" dirty="0" smtClean="0"/>
            <a:t>Special Interest Division of ACA</a:t>
          </a:r>
        </a:p>
        <a:p>
          <a:pPr marL="0" marR="0" lvl="0" indent="0" algn="ctr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US" sz="1600" b="1" i="0" kern="1200" dirty="0" smtClean="0">
              <a:solidFill>
                <a:schemeClr val="accent2">
                  <a:lumMod val="75000"/>
                </a:schemeClr>
              </a:solidFill>
              <a:hlinkClick xmlns:r="http://schemas.openxmlformats.org/officeDocument/2006/relationships" r:id="rId3"/>
            </a:rPr>
            <a:t>NCDA</a:t>
          </a:r>
          <a:endParaRPr lang="en-US" sz="1600" b="1" i="0" kern="1200" dirty="0" smtClean="0">
            <a:solidFill>
              <a:schemeClr val="accent2">
                <a:lumMod val="75000"/>
              </a:schemeClr>
            </a:solidFill>
          </a:endParaRPr>
        </a:p>
        <a:p>
          <a:pPr marL="0" marR="0" lvl="0" indent="0" algn="ctr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US" sz="1200" kern="1200" dirty="0" smtClean="0"/>
            <a:t>National Career Development Association</a:t>
          </a:r>
          <a:br>
            <a:rPr lang="en-US" sz="1200" kern="1200" dirty="0" smtClean="0"/>
          </a:br>
          <a:endParaRPr lang="en-US" sz="1200" kern="1200" dirty="0" smtClean="0"/>
        </a:p>
      </dsp:txBody>
      <dsp:txXfrm>
        <a:off x="5191907" y="1834519"/>
        <a:ext cx="2814158" cy="1106550"/>
      </dsp:txXfrm>
    </dsp:sp>
    <dsp:sp modelId="{EC36C0F9-C6D2-E04F-9B47-2F5D8FFDCC38}">
      <dsp:nvSpPr>
        <dsp:cNvPr id="0" name=""/>
        <dsp:cNvSpPr/>
      </dsp:nvSpPr>
      <dsp:spPr>
        <a:xfrm>
          <a:off x="2474926" y="3379107"/>
          <a:ext cx="3108984" cy="11210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innerShdw blurRad="50800" dist="25400" dir="10800000">
            <a:srgbClr val="80808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kern="1200" dirty="0" smtClean="0"/>
            <a:t>State Division of NCDA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b="1" i="0" kern="1200" dirty="0" smtClean="0">
              <a:solidFill>
                <a:schemeClr val="accent2">
                  <a:lumMod val="75000"/>
                </a:schemeClr>
              </a:solidFill>
              <a:hlinkClick xmlns:r="http://schemas.openxmlformats.org/officeDocument/2006/relationships" r:id="rId4"/>
            </a:rPr>
            <a:t>VCDA</a:t>
          </a:r>
          <a:endParaRPr lang="en-US" sz="1600" b="1" i="0" kern="1200" dirty="0" smtClean="0">
            <a:solidFill>
              <a:schemeClr val="accent2">
                <a:lumMod val="75000"/>
              </a:schemeClr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Special Interest Division of VCA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2474926" y="3379107"/>
        <a:ext cx="3108984" cy="11210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8/4/09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Virginia Career Development Associatin (www.vcdaweb.org)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DBEFCC1-52E3-A045-BFE5-8AE2233449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8/4/09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Virginia Career Development Associatin (www.vcdaweb.org)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C12F38A-F6A5-FE41-94D3-204423306C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ea typeface="ＭＳ Ｐゴシック" charset="-128"/>
                <a:cs typeface="ＭＳ Ｐゴシック" charset="-128"/>
              </a:rPr>
              <a:t>8/4/09</a:t>
            </a:r>
          </a:p>
        </p:txBody>
      </p:sp>
      <p:sp>
        <p:nvSpPr>
          <p:cNvPr id="21509" name="Footer Placeholder 5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ea typeface="ＭＳ Ｐゴシック" charset="-128"/>
                <a:cs typeface="ＭＳ Ｐゴシック" charset="-128"/>
              </a:rPr>
              <a:t>Virginia Career Development Associatin (www.vcdaweb.org)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Statewide organization, affiliated with</a:t>
            </a:r>
            <a:r>
              <a:rPr lang="en-US" baseline="0" dirty="0" smtClean="0"/>
              <a:t> other state and national counselor organizations.</a:t>
            </a:r>
          </a:p>
          <a:p>
            <a:pPr>
              <a:spcBef>
                <a:spcPct val="0"/>
              </a:spcBef>
            </a:pPr>
            <a:r>
              <a:rPr lang="en-US" baseline="0" dirty="0" smtClean="0"/>
              <a:t>VCA</a:t>
            </a:r>
          </a:p>
          <a:p>
            <a:pPr>
              <a:spcBef>
                <a:spcPct val="0"/>
              </a:spcBef>
            </a:pPr>
            <a:r>
              <a:rPr lang="en-US" baseline="0" dirty="0" smtClean="0"/>
              <a:t>NCDA</a:t>
            </a:r>
          </a:p>
          <a:p>
            <a:pPr>
              <a:spcBef>
                <a:spcPct val="0"/>
              </a:spcBef>
            </a:pPr>
            <a:r>
              <a:rPr lang="en-US" baseline="0" dirty="0" smtClean="0"/>
              <a:t>ACA</a:t>
            </a: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Members include</a:t>
            </a:r>
            <a:r>
              <a:rPr lang="en-US" baseline="0" dirty="0" smtClean="0"/>
              <a:t> school counselors, counselor educators, college professions, supervisors, students and other career development specialists who have a common interest in helping students increase their awareness of career possibilities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8/4/09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Virginia Career Development Associatin (www.vcdaweb.org)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6628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ea typeface="ＭＳ Ｐゴシック" charset="-128"/>
                <a:cs typeface="ＭＳ Ｐゴシック" charset="-128"/>
              </a:rPr>
              <a:t>8/4/09</a:t>
            </a:r>
          </a:p>
        </p:txBody>
      </p:sp>
      <p:sp>
        <p:nvSpPr>
          <p:cNvPr id="26629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ea typeface="ＭＳ Ｐゴシック" charset="-128"/>
                <a:cs typeface="ＭＳ Ｐゴシック" charset="-128"/>
              </a:rPr>
              <a:t>Virginia Career Development Associatin (www.vcdaweb.org)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8/4/09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Virginia Career Development Associatin (www.vcdaweb.org)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ea typeface="ＭＳ Ｐゴシック" charset="-128"/>
                <a:cs typeface="ＭＳ Ｐゴシック" charset="-128"/>
              </a:rPr>
              <a:t>8/4/09</a:t>
            </a:r>
          </a:p>
        </p:txBody>
      </p:sp>
      <p:sp>
        <p:nvSpPr>
          <p:cNvPr id="21509" name="Footer Placeholder 5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ea typeface="ＭＳ Ｐゴシック" charset="-128"/>
                <a:cs typeface="ＭＳ Ｐゴシック" charset="-128"/>
              </a:rPr>
              <a:t>Virginia Career Development Associatin (www.vcdaweb.org)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3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verlay-TitleSlid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4951E-F6DA-8B49-B23C-B49545C515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EBD2B802-75C0-8D4D-8032-7D8F502086F8}" type="datetime1">
              <a:rPr lang="en-US"/>
              <a:pPr>
                <a:defRPr/>
              </a:pPr>
              <a:t>8/2/09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Virginia Career Developoment Association (www.vcdaweb.org)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verlay-ContentSlide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93FF6910-4129-674D-8235-CAF298A6D4CA}" type="datetime1">
              <a:rPr lang="en-US"/>
              <a:pPr>
                <a:defRPr/>
              </a:pPr>
              <a:t>8/2/09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Virginia Career Developoment Association (www.vcdaweb.org)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2C45F-02CC-3748-A601-CE4E14376F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verlay-ContentCaption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D0FC3CDE-62F8-FE43-BF0B-2973197C0671}" type="datetime1">
              <a:rPr lang="en-US"/>
              <a:pPr>
                <a:defRPr/>
              </a:pPr>
              <a:t>8/2/09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Virginia Career Developoment Association (www.vcdaweb.org)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9E6A1-4C42-CB45-B0CE-321592E69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verlay-PictureCaption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263" y="187325"/>
            <a:ext cx="8535987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200" y="6288088"/>
            <a:ext cx="188753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CDDA019F-E177-E844-A97F-6A3858831E02}" type="datetime1">
              <a:rPr lang="en-US"/>
              <a:pPr>
                <a:defRPr/>
              </a:pPr>
              <a:t>8/2/09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400" y="6288088"/>
            <a:ext cx="2676525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Virginia Career Developoment Association (www.vcdaweb.org)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AC995-16FD-A34A-8A7F-6E8BF5BF5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verlay-PictureCaption-Extra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088"/>
            <a:ext cx="186531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4614FEB4-EAF4-0544-AD40-6B465F677670}" type="datetime1">
              <a:rPr lang="en-US"/>
              <a:pPr>
                <a:defRPr/>
              </a:pPr>
              <a:t>8/2/09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088"/>
            <a:ext cx="5218112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Virginia Career Developoment Association (www.vcdaweb.org)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FD0AD-CF49-F544-BF0F-CCD91DA5DE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verlay-PictureCaption-Extra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088"/>
            <a:ext cx="186531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B1795EC-0D5B-1C46-8C85-8496EBDA8332}" type="datetime1">
              <a:rPr lang="en-US"/>
              <a:pPr>
                <a:defRPr/>
              </a:pPr>
              <a:t>8/2/09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088"/>
            <a:ext cx="5218112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Virginia Career Developoment Association (www.vcdaweb.org)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DBA3F-4B73-5442-94A5-2144761938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verlay-ContentSlide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EC03EF6B-40E8-E24C-8EA8-ECADFC89673F}" type="datetime1">
              <a:rPr lang="en-US"/>
              <a:pPr>
                <a:defRPr/>
              </a:pPr>
              <a:t>8/2/09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Virginia Career Developoment Association (www.vcdaweb.org)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88FFA-C508-3444-B2B4-20FB64485D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verlay-ContentSlide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AA5498D-977E-DB46-92EE-005186C5BCC7}" type="datetime1">
              <a:rPr lang="en-US"/>
              <a:pPr>
                <a:defRPr/>
              </a:pPr>
              <a:t>8/2/09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Virginia Career Developoment Association (www.vcdaweb.org)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5234-8DAA-A846-A761-EF0CFF2DF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verlay-ContentSlide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87EB9754-82DB-BF44-BCD9-850AD5AA7FA0}" type="datetime1">
              <a:rPr lang="en-US"/>
              <a:pPr>
                <a:defRPr/>
              </a:pPr>
              <a:t>8/2/09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Virginia Career Developoment Association (www.vcdaweb.org)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3D748-4C55-DA4E-A152-0EE52347DA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verlay-SectionHeader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D45112E2-04B8-A94A-A80D-928B92F5C81E}" type="datetime1">
              <a:rPr lang="en-US"/>
              <a:pPr>
                <a:defRPr/>
              </a:pPr>
              <a:t>8/2/09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Virginia Career Developoment Association (www.vcdaweb.org)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16A7E-B0F0-DC44-82E8-1CC7D785DA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verlay-ContentSlide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28C5AA78-971C-9B47-BE40-CB276E99281F}" type="datetime1">
              <a:rPr lang="en-US"/>
              <a:pPr>
                <a:defRPr/>
              </a:pPr>
              <a:t>8/2/09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Virginia Career Developoment Association (www.vcdaweb.org)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C16D8-0CCF-5841-AA0A-C81495EFB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Overlay-ContentSlide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874713" y="2286000"/>
            <a:ext cx="356235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816475" y="2286000"/>
            <a:ext cx="3565525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74713" y="2286000"/>
            <a:ext cx="356235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816475" y="2286000"/>
            <a:ext cx="3565525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4744F679-43B6-7840-B986-86C1CFEEE436}" type="datetime1">
              <a:rPr lang="en-US"/>
              <a:pPr>
                <a:defRPr/>
              </a:pPr>
              <a:t>8/2/09</a:t>
            </a:fld>
            <a:endParaRPr lang="en-US"/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Virginia Career Developoment Association (www.vcdaweb.org)</a:t>
            </a:r>
          </a:p>
        </p:txBody>
      </p:sp>
      <p:sp>
        <p:nvSpPr>
          <p:cNvPr id="1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B2672-7950-6541-B5F4-2FA92B090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verlay-ContentSlide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271CE3B9-1A9F-E143-A574-390A5FA2AAF5}" type="datetime1">
              <a:rPr lang="en-US"/>
              <a:pPr>
                <a:defRPr/>
              </a:pPr>
              <a:t>8/2/09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Virginia Career Developoment Association (www.vcdaweb.org)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B2294-53B7-0D4F-95A8-05B60F810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Overlay-ContentSlide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8F274E03-8CF8-8E43-A519-3D51BAA877BB}" type="datetime1">
              <a:rPr lang="en-US"/>
              <a:pPr>
                <a:defRPr/>
              </a:pPr>
              <a:t>8/2/09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Virginia Career Developoment Association (www.vcdaweb.org)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73ED6-F4A3-754C-B562-44510FF8D1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Overlay-ContentSlide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5AD72399-D52C-5749-911A-3A6BE88088AD}" type="datetime1">
              <a:rPr lang="en-US"/>
              <a:pPr>
                <a:defRPr/>
              </a:pPr>
              <a:t>8/2/09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Virginia Career Developoment Association (www.vcdaweb.org)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E47A8-724D-B241-92C3-631A80D88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Overlay-ContentSlide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EA67EFD5-13E8-024C-A3BF-0F65AF1A0A3D}" type="datetime1">
              <a:rPr lang="en-US"/>
              <a:pPr>
                <a:defRPr/>
              </a:pPr>
              <a:t>8/2/09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Virginia Career Developoment Association (www.vcdaweb.org)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7EC5F-4E63-C147-93C4-2CD1FF9405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6" Type="http://schemas.openxmlformats.org/officeDocument/2006/relationships/slideLayout" Target="../slideLayouts/slideLayout1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90500" y="190500"/>
            <a:ext cx="8764588" cy="6478588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779463" y="381000"/>
            <a:ext cx="7583487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79463" y="1828800"/>
            <a:ext cx="7583487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86563" y="6019800"/>
            <a:ext cx="15763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918C398-4859-7249-9121-4F8249C3517A}" type="datetime1">
              <a:rPr lang="en-US"/>
              <a:pPr>
                <a:defRPr/>
              </a:pPr>
              <a:t>8/2/09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79463" y="6037263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Virginia Career </a:t>
            </a:r>
            <a:r>
              <a:rPr lang="en-US" err="1"/>
              <a:t>Developoment</a:t>
            </a:r>
            <a:r>
              <a:rPr lang="en-US"/>
              <a:t> Association (</a:t>
            </a:r>
            <a:r>
              <a:rPr lang="en-US" err="1"/>
              <a:t>www.vcdaweb.org</a:t>
            </a:r>
            <a:r>
              <a:rPr lang="en-US"/>
              <a:t>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225" y="219075"/>
            <a:ext cx="4937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3C266DA-C2E4-2945-A5AB-8A6DE4F66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  <p:sldLayoutId id="2147483794" r:id="rId13"/>
    <p:sldLayoutId id="2147483795" r:id="rId14"/>
    <p:sldLayoutId id="2147483796" r:id="rId15"/>
    <p:sldLayoutId id="2147483797" r:id="rId16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3800" b="1" kern="1200">
          <a:solidFill>
            <a:srgbClr val="FFFF00"/>
          </a:solidFill>
          <a:latin typeface="+mj-lt"/>
          <a:ea typeface="ＭＳ Ｐゴシック" charset="-128"/>
          <a:cs typeface="ＭＳ Ｐゴシック" charset="-128"/>
        </a:defRPr>
      </a:lvl1pPr>
      <a:lvl2pPr algn="ctr" rtl="0" fontAlgn="base">
        <a:spcBef>
          <a:spcPct val="0"/>
        </a:spcBef>
        <a:spcAft>
          <a:spcPct val="0"/>
        </a:spcAft>
        <a:defRPr sz="3800" b="1">
          <a:solidFill>
            <a:srgbClr val="FFFF00"/>
          </a:solidFill>
          <a:latin typeface="Trebuchet MS" charset="0"/>
          <a:ea typeface="ＭＳ Ｐゴシック" charset="-128"/>
          <a:cs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sz="3800" b="1">
          <a:solidFill>
            <a:srgbClr val="FFFF00"/>
          </a:solidFill>
          <a:latin typeface="Trebuchet MS" charset="0"/>
          <a:ea typeface="ＭＳ Ｐゴシック" charset="-128"/>
          <a:cs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sz="3800" b="1">
          <a:solidFill>
            <a:srgbClr val="FFFF00"/>
          </a:solidFill>
          <a:latin typeface="Trebuchet MS" charset="0"/>
          <a:ea typeface="ＭＳ Ｐゴシック" charset="-128"/>
          <a:cs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sz="3800" b="1">
          <a:solidFill>
            <a:srgbClr val="FFFF00"/>
          </a:solidFill>
          <a:latin typeface="Trebuchet MS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800" b="1">
          <a:solidFill>
            <a:srgbClr val="FFFF00"/>
          </a:solidFill>
          <a:latin typeface="Trebuchet MS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800" b="1">
          <a:solidFill>
            <a:srgbClr val="FFFF00"/>
          </a:solidFill>
          <a:latin typeface="Trebuchet MS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800" b="1">
          <a:solidFill>
            <a:srgbClr val="FFFF00"/>
          </a:solidFill>
          <a:latin typeface="Trebuchet MS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800" b="1">
          <a:solidFill>
            <a:srgbClr val="FFFF00"/>
          </a:solidFill>
          <a:latin typeface="Trebuchet MS" charset="0"/>
          <a:ea typeface="ＭＳ Ｐゴシック" charset="-128"/>
          <a:cs typeface="ＭＳ Ｐゴシック" charset="-128"/>
        </a:defRPr>
      </a:lvl9pPr>
    </p:titleStyle>
    <p:bodyStyle>
      <a:lvl1pPr marL="282575" indent="-282575" algn="l" rtl="0" fontAlgn="base">
        <a:spcBef>
          <a:spcPts val="2000"/>
        </a:spcBef>
        <a:spcAft>
          <a:spcPct val="0"/>
        </a:spcAft>
        <a:buFont typeface="Wingdings 2" charset="2"/>
        <a:buChar char=""/>
        <a:defRPr sz="2200" kern="1200">
          <a:solidFill>
            <a:schemeClr val="bg1"/>
          </a:solidFill>
          <a:latin typeface="+mn-lt"/>
          <a:ea typeface="ＭＳ Ｐゴシック" charset="-128"/>
          <a:cs typeface="ＭＳ Ｐゴシック" charset="-128"/>
        </a:defRPr>
      </a:lvl1pPr>
      <a:lvl2pPr marL="577850" indent="-295275" algn="l" rtl="0" fontAlgn="base">
        <a:spcBef>
          <a:spcPts val="600"/>
        </a:spcBef>
        <a:spcAft>
          <a:spcPct val="0"/>
        </a:spcAft>
        <a:buFont typeface="Wingdings 2" charset="2"/>
        <a:buChar char=""/>
        <a:defRPr sz="2000" kern="1200">
          <a:solidFill>
            <a:schemeClr val="bg1"/>
          </a:solidFill>
          <a:latin typeface="+mn-lt"/>
          <a:ea typeface="ＭＳ Ｐゴシック" charset="-128"/>
          <a:cs typeface="+mn-cs"/>
        </a:defRPr>
      </a:lvl2pPr>
      <a:lvl3pPr marL="860425" indent="-282575" algn="l" rtl="0" fontAlgn="base">
        <a:spcBef>
          <a:spcPts val="600"/>
        </a:spcBef>
        <a:spcAft>
          <a:spcPct val="0"/>
        </a:spcAft>
        <a:buFont typeface="Wingdings 2" charset="2"/>
        <a:buChar char=""/>
        <a:defRPr kern="1200">
          <a:solidFill>
            <a:schemeClr val="bg1"/>
          </a:solidFill>
          <a:latin typeface="+mn-lt"/>
          <a:ea typeface="ＭＳ Ｐゴシック" charset="-128"/>
          <a:cs typeface="+mn-cs"/>
        </a:defRPr>
      </a:lvl3pPr>
      <a:lvl4pPr marL="1143000" indent="-282575" algn="l" rtl="0" fontAlgn="base">
        <a:spcBef>
          <a:spcPts val="600"/>
        </a:spcBef>
        <a:spcAft>
          <a:spcPct val="0"/>
        </a:spcAft>
        <a:buFont typeface="Wingdings 2" charset="2"/>
        <a:buChar char=""/>
        <a:defRPr kern="1200">
          <a:solidFill>
            <a:schemeClr val="bg1"/>
          </a:solidFill>
          <a:latin typeface="+mn-lt"/>
          <a:ea typeface="ＭＳ Ｐゴシック" charset="-128"/>
          <a:cs typeface="+mn-cs"/>
        </a:defRPr>
      </a:lvl4pPr>
      <a:lvl5pPr marL="1425575" indent="-282575" algn="l" rtl="0" fontAlgn="base">
        <a:spcBef>
          <a:spcPts val="600"/>
        </a:spcBef>
        <a:spcAft>
          <a:spcPct val="0"/>
        </a:spcAft>
        <a:buFont typeface="Wingdings 2" charset="2"/>
        <a:buChar char=""/>
        <a:defRPr kern="1200">
          <a:solidFill>
            <a:schemeClr val="bg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hyperlink" Target="http://www.knowhowvirginia.org/" TargetMode="External"/><Relationship Id="rId4" Type="http://schemas.openxmlformats.org/officeDocument/2006/relationships/hyperlink" Target="http://www.vaview.vt.edu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vcdaweb.org/resources.htm" TargetMode="External"/><Relationship Id="rId3" Type="http://schemas.openxmlformats.org/officeDocument/2006/relationships/hyperlink" Target="https://www.vawizard.org/vccs/Main.action" TargetMode="External"/><Relationship Id="rId5" Type="http://schemas.openxmlformats.org/officeDocument/2006/relationships/hyperlink" Target="http://www.cteresource.org/links/career_resources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diagramData" Target="../diagrams/data1.xml"/><Relationship Id="rId6" Type="http://schemas.openxmlformats.org/officeDocument/2006/relationships/diagramColors" Target="../diagrams/colors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50" cy="1470025"/>
          </a:xfrm>
        </p:spPr>
        <p:txBody>
          <a:bodyPr/>
          <a:lstStyle/>
          <a:p>
            <a:pPr algn="ctr"/>
            <a:r>
              <a:rPr lang="en-US" dirty="0" smtClean="0"/>
              <a:t>Career Development – </a:t>
            </a:r>
            <a:br>
              <a:rPr lang="en-US" dirty="0" smtClean="0"/>
            </a:br>
            <a:r>
              <a:rPr lang="en-US" dirty="0" smtClean="0"/>
              <a:t>Not for Counselors </a:t>
            </a:r>
            <a:r>
              <a:rPr lang="en-US" dirty="0" smtClean="0"/>
              <a:t>Only !</a:t>
            </a:r>
            <a:endParaRPr lang="en-US" dirty="0" smtClean="0"/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417513" y="3962400"/>
            <a:ext cx="8307387" cy="1958975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2711174" y="6454588"/>
            <a:ext cx="4432576" cy="228600"/>
          </a:xfrm>
          <a:solidFill>
            <a:srgbClr val="FFFF00"/>
          </a:solidFill>
          <a:effectLst>
            <a:outerShdw blurRad="50800" dist="38100" dir="2700000" algn="tl" rotWithShape="0">
              <a:schemeClr val="bg2">
                <a:alpha val="43000"/>
              </a:schemeClr>
            </a:outerShdw>
            <a:softEdge rad="12700"/>
          </a:effectLst>
        </p:spPr>
        <p:txBody>
          <a:bodyPr/>
          <a:lstStyle/>
          <a:p>
            <a:pPr>
              <a:defRPr/>
            </a:pPr>
            <a:r>
              <a:rPr lang="en-US" dirty="0"/>
              <a:t>Virginia Career </a:t>
            </a:r>
            <a:r>
              <a:rPr lang="en-US" dirty="0" err="1"/>
              <a:t>Developoment</a:t>
            </a:r>
            <a:r>
              <a:rPr lang="en-US" dirty="0"/>
              <a:t> Association (</a:t>
            </a:r>
            <a:r>
              <a:rPr lang="en-US" dirty="0" err="1"/>
              <a:t>www.vcdaweb.org</a:t>
            </a:r>
            <a:r>
              <a:rPr lang="en-US" dirty="0"/>
              <a:t>) </a:t>
            </a:r>
            <a:endParaRPr lang="en-US" dirty="0"/>
          </a:p>
        </p:txBody>
      </p:sp>
      <p:pic>
        <p:nvPicPr>
          <p:cNvPr id="20487" name="Picture 7" descr="vcdalogo2006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7558" y="424877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Slide Number Placeholder 9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F3CB1A2-746F-8042-8F27-119682224B87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73113" y="349250"/>
            <a:ext cx="7772400" cy="1143000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The Academic and Career Plan (cont’d):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>
          <a:xfrm>
            <a:off x="857250" y="1454150"/>
            <a:ext cx="7518400" cy="4230688"/>
          </a:xfrm>
        </p:spPr>
        <p:txBody>
          <a:bodyPr rtlCol="0">
            <a:normAutofit/>
          </a:bodyPr>
          <a:lstStyle/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Char char="•"/>
              <a:defRPr/>
            </a:pP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n-ea"/>
              <a:cs typeface="+mn-cs"/>
            </a:endParaRP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>The plan shall be reviewed and updated if necessary before the student enters the ninth and eleventh grades.</a:t>
            </a: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Char char=""/>
              <a:defRPr/>
            </a:pP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  <a:ea typeface="+mn-ea"/>
              <a:cs typeface="+mn-cs"/>
            </a:endParaRP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>Any personal Academic and Career plans prescribed by local school boards that are in effect as of June 30, 2009, are approved to continue without further action of the Board.</a:t>
            </a:r>
            <a:endParaRPr lang="en-US" sz="2800" dirty="0">
              <a:ea typeface="+mn-ea"/>
              <a:cs typeface="+mn-cs"/>
            </a:endParaRPr>
          </a:p>
        </p:txBody>
      </p:sp>
      <p:sp>
        <p:nvSpPr>
          <p:cNvPr id="3174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ea typeface="ＭＳ Ｐゴシック" charset="-128"/>
                <a:cs typeface="ＭＳ Ｐゴシック" charset="-128"/>
              </a:rPr>
              <a:t>Virginia Career Developoment Association (www.vcdaweb.org)</a:t>
            </a:r>
          </a:p>
        </p:txBody>
      </p:sp>
      <p:sp>
        <p:nvSpPr>
          <p:cNvPr id="3174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1DAC057-7083-E547-A856-922416409C9E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of Academic and Career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will implementation begin?</a:t>
            </a:r>
          </a:p>
          <a:p>
            <a:r>
              <a:rPr lang="en-US" dirty="0" smtClean="0"/>
              <a:t>Training</a:t>
            </a:r>
          </a:p>
          <a:p>
            <a:r>
              <a:rPr lang="en-US" dirty="0" smtClean="0"/>
              <a:t>Challenges</a:t>
            </a:r>
          </a:p>
          <a:p>
            <a:r>
              <a:rPr lang="en-US" dirty="0" smtClean="0"/>
              <a:t>What will be the role for CTE?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Virginia Career Developoment Association (www.vcdaweb.org)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63D748-4C55-DA4E-A152-0EE52347DA0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Resources </a:t>
            </a:r>
            <a:r>
              <a:rPr lang="en-US" dirty="0" smtClean="0"/>
              <a:t>for CTE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779463" y="1594178"/>
            <a:ext cx="7583487" cy="4443086"/>
          </a:xfrm>
        </p:spPr>
        <p:txBody>
          <a:bodyPr/>
          <a:lstStyle/>
          <a:p>
            <a:pPr marL="282575" lvl="2" defTabSz="284163">
              <a:buFont typeface="Wingdings" charset="2"/>
              <a:buChar char=""/>
            </a:pPr>
            <a:r>
              <a:rPr lang="en-US" dirty="0" smtClean="0"/>
              <a:t>VCDA Career Resources</a:t>
            </a:r>
          </a:p>
          <a:p>
            <a:pPr lvl="1">
              <a:buNone/>
            </a:pPr>
            <a:r>
              <a:rPr lang="en-US" dirty="0" smtClean="0">
                <a:hlinkClick r:id="rId2"/>
              </a:rPr>
              <a:t>http://www.vcdaweb.org/resources.htm</a:t>
            </a:r>
            <a:endParaRPr lang="en-US" dirty="0" smtClean="0"/>
          </a:p>
          <a:p>
            <a:pPr marL="295275" lvl="1">
              <a:buFont typeface="Wingdings" charset="2"/>
              <a:buChar char=""/>
            </a:pPr>
            <a:r>
              <a:rPr lang="en-US" dirty="0" smtClean="0"/>
              <a:t>Virginia Wizard</a:t>
            </a:r>
          </a:p>
          <a:p>
            <a:pPr marL="295275" lvl="1">
              <a:buNone/>
            </a:pPr>
            <a:r>
              <a:rPr lang="en-US" dirty="0" smtClean="0"/>
              <a:t>    </a:t>
            </a:r>
            <a:r>
              <a:rPr lang="en-US" dirty="0" smtClean="0">
                <a:hlinkClick r:id="rId3"/>
              </a:rPr>
              <a:t>https://www.vawizard.org/vccs/Main.action</a:t>
            </a:r>
            <a:endParaRPr lang="en-US" dirty="0" smtClean="0"/>
          </a:p>
          <a:p>
            <a:pPr marL="295275" lvl="1">
              <a:buFont typeface="Wingdings" charset="2"/>
              <a:buChar char=""/>
            </a:pPr>
            <a:r>
              <a:rPr lang="en-US" dirty="0" smtClean="0"/>
              <a:t>Virginia Career View</a:t>
            </a:r>
          </a:p>
          <a:p>
            <a:pPr marL="295275" lvl="1">
              <a:buNone/>
            </a:pPr>
            <a:r>
              <a:rPr lang="en-US" dirty="0" smtClean="0"/>
              <a:t>    </a:t>
            </a:r>
            <a:r>
              <a:rPr lang="en-US" dirty="0" smtClean="0">
                <a:hlinkClick r:id="rId4"/>
              </a:rPr>
              <a:t>http://www.vaview.vt.edu/</a:t>
            </a:r>
            <a:endParaRPr lang="en-US" dirty="0" smtClean="0"/>
          </a:p>
          <a:p>
            <a:pPr marL="295275" lvl="1">
              <a:buFont typeface="Wingdings" charset="2"/>
              <a:buChar char=""/>
            </a:pPr>
            <a:r>
              <a:rPr lang="en-US" dirty="0" smtClean="0"/>
              <a:t>Virginia CTE Resource Center</a:t>
            </a:r>
          </a:p>
          <a:p>
            <a:pPr marL="295275" lvl="1">
              <a:buNone/>
            </a:pPr>
            <a:r>
              <a:rPr lang="en-US" dirty="0" smtClean="0"/>
              <a:t>    </a:t>
            </a:r>
            <a:r>
              <a:rPr lang="en-US" dirty="0" smtClean="0">
                <a:hlinkClick r:id="rId5"/>
              </a:rPr>
              <a:t>http://www.cteresource.org/links/career_resources.html</a:t>
            </a:r>
            <a:endParaRPr lang="en-US" dirty="0" smtClean="0"/>
          </a:p>
          <a:p>
            <a:pPr marL="295275" lvl="1">
              <a:buFont typeface="Wingdings" charset="2"/>
              <a:buChar char=""/>
            </a:pPr>
            <a:r>
              <a:rPr lang="en-US" dirty="0" err="1" smtClean="0"/>
              <a:t>KnowHowVirginia.org</a:t>
            </a:r>
            <a:endParaRPr lang="en-US" dirty="0" smtClean="0"/>
          </a:p>
          <a:p>
            <a:pPr marL="295275" lvl="1">
              <a:buNone/>
            </a:pPr>
            <a:r>
              <a:rPr lang="en-US" dirty="0" smtClean="0"/>
              <a:t>    </a:t>
            </a:r>
            <a:r>
              <a:rPr lang="en-US" dirty="0" smtClean="0">
                <a:hlinkClick r:id="rId6"/>
              </a:rPr>
              <a:t>http://www.knowhowvirginia.org/</a:t>
            </a:r>
            <a:endParaRPr lang="en-US" dirty="0" smtClean="0"/>
          </a:p>
          <a:p>
            <a:pPr marL="295275" lvl="1">
              <a:buNone/>
            </a:pPr>
            <a:endParaRPr lang="en-US" dirty="0" smtClean="0"/>
          </a:p>
          <a:p>
            <a:pPr marL="295275" lvl="1">
              <a:buNone/>
            </a:pPr>
            <a:endParaRPr lang="en-US" dirty="0" smtClean="0"/>
          </a:p>
          <a:p>
            <a:pPr marL="295275" lvl="1">
              <a:buNone/>
            </a:pPr>
            <a:endParaRPr lang="en-US" dirty="0" smtClean="0"/>
          </a:p>
          <a:p>
            <a:pPr marL="295275" lvl="1">
              <a:buNone/>
            </a:pPr>
            <a:endParaRPr lang="en-US" dirty="0" smtClean="0"/>
          </a:p>
          <a:p>
            <a:pPr marL="295275" lvl="1">
              <a:buNone/>
            </a:pPr>
            <a:endParaRPr lang="en-US" dirty="0" smtClean="0"/>
          </a:p>
          <a:p>
            <a:pPr marL="295275"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Font typeface="Wingdings" charset="2"/>
              <a:buChar char=""/>
            </a:pPr>
            <a:endParaRPr lang="en-US" dirty="0" smtClean="0"/>
          </a:p>
        </p:txBody>
      </p:sp>
      <p:sp>
        <p:nvSpPr>
          <p:cNvPr id="3277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ea typeface="ＭＳ Ｐゴシック" charset="-128"/>
                <a:cs typeface="ＭＳ Ｐゴシック" charset="-128"/>
              </a:rPr>
              <a:t>Virginia Career Developoment Association (www.vcdaweb.org)</a:t>
            </a: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D8A6FF4-CB65-294E-9164-77C3AD614038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VCDA &amp; CTE:  Staying Connected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Membership in VCDA</a:t>
            </a:r>
          </a:p>
          <a:p>
            <a:r>
              <a:rPr lang="en-US" dirty="0" smtClean="0"/>
              <a:t>Present at VCDA Conference</a:t>
            </a:r>
          </a:p>
          <a:p>
            <a:r>
              <a:rPr lang="en-US" dirty="0" smtClean="0"/>
              <a:t>Include counselors in CTE Programs</a:t>
            </a:r>
          </a:p>
          <a:p>
            <a:r>
              <a:rPr lang="en-US" dirty="0" smtClean="0"/>
              <a:t>Promote Importance Career Development in school curriculum</a:t>
            </a:r>
          </a:p>
          <a:p>
            <a:r>
              <a:rPr lang="en-US" dirty="0" smtClean="0"/>
              <a:t>Leadership in local schools 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Virginia Career Developoment Association (www.vcdaweb.org)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63D748-4C55-DA4E-A152-0EE52347DA0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1171356" y="2327425"/>
            <a:ext cx="6762750" cy="1470025"/>
          </a:xfrm>
        </p:spPr>
        <p:txBody>
          <a:bodyPr/>
          <a:lstStyle/>
          <a:p>
            <a:pPr algn="ctr"/>
            <a:r>
              <a:rPr lang="en-US" dirty="0" smtClean="0"/>
              <a:t>Career Development – </a:t>
            </a:r>
            <a:br>
              <a:rPr lang="en-US" dirty="0" smtClean="0"/>
            </a:br>
            <a:r>
              <a:rPr lang="en-US" dirty="0" smtClean="0"/>
              <a:t>Not for Counselors </a:t>
            </a:r>
            <a:r>
              <a:rPr lang="en-US" dirty="0" smtClean="0"/>
              <a:t>Only !</a:t>
            </a:r>
            <a:endParaRPr lang="en-US" dirty="0" smtClean="0"/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417513" y="3945905"/>
            <a:ext cx="8307387" cy="1958975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dirty="0" smtClean="0"/>
              <a:t>“</a:t>
            </a:r>
          </a:p>
          <a:p>
            <a:pPr algn="ctr"/>
            <a:r>
              <a:rPr lang="en-US" sz="3097" dirty="0" smtClean="0">
                <a:solidFill>
                  <a:schemeClr val="accent2"/>
                </a:solidFill>
                <a:latin typeface="Apple Chancery"/>
              </a:rPr>
              <a:t>“If </a:t>
            </a:r>
            <a:r>
              <a:rPr lang="en-US" sz="3097" dirty="0" smtClean="0">
                <a:solidFill>
                  <a:schemeClr val="accent2"/>
                </a:solidFill>
                <a:latin typeface="Apple Chancery"/>
              </a:rPr>
              <a:t>you wish to achieve worthwhile things in your personal and career life, you must become a worthwhile person in your own self-</a:t>
            </a:r>
            <a:r>
              <a:rPr lang="en-US" sz="3097" dirty="0" smtClean="0">
                <a:solidFill>
                  <a:schemeClr val="accent2"/>
                </a:solidFill>
                <a:latin typeface="Apple Chancery"/>
              </a:rPr>
              <a:t>development”.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                                                                   - Brian Tracy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2711174" y="6454588"/>
            <a:ext cx="4432576" cy="228600"/>
          </a:xfrm>
          <a:solidFill>
            <a:srgbClr val="FFFF00"/>
          </a:solidFill>
          <a:effectLst>
            <a:outerShdw blurRad="50800" dist="38100" dir="2700000" algn="tl" rotWithShape="0">
              <a:schemeClr val="bg2">
                <a:alpha val="43000"/>
              </a:schemeClr>
            </a:outerShdw>
            <a:softEdge rad="12700"/>
          </a:effectLst>
        </p:spPr>
        <p:txBody>
          <a:bodyPr/>
          <a:lstStyle/>
          <a:p>
            <a:pPr>
              <a:defRPr/>
            </a:pPr>
            <a:r>
              <a:rPr lang="en-US" dirty="0"/>
              <a:t>Virginia Career </a:t>
            </a:r>
            <a:r>
              <a:rPr lang="en-US" dirty="0" err="1"/>
              <a:t>Developoment</a:t>
            </a:r>
            <a:r>
              <a:rPr lang="en-US" dirty="0"/>
              <a:t> Association (</a:t>
            </a:r>
            <a:r>
              <a:rPr lang="en-US" dirty="0" err="1"/>
              <a:t>www.vcdaweb.org</a:t>
            </a:r>
            <a:r>
              <a:rPr lang="en-US" dirty="0"/>
              <a:t>) </a:t>
            </a:r>
            <a:endParaRPr lang="en-US" dirty="0"/>
          </a:p>
        </p:txBody>
      </p:sp>
      <p:pic>
        <p:nvPicPr>
          <p:cNvPr id="20487" name="Picture 7" descr="vcdalogo2006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7558" y="424877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Slide Number Placeholder 9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F3CB1A2-746F-8042-8F27-119682224B87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Horizontal Scroll 6"/>
          <p:cNvSpPr/>
          <p:nvPr/>
        </p:nvSpPr>
        <p:spPr>
          <a:xfrm>
            <a:off x="417513" y="219075"/>
            <a:ext cx="2293661" cy="1694402"/>
          </a:xfrm>
          <a:prstGeom prst="horizontalScroll">
            <a:avLst/>
          </a:prstGeom>
          <a:solidFill>
            <a:schemeClr val="accent2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Horizontal Scroll 7"/>
          <p:cNvSpPr/>
          <p:nvPr/>
        </p:nvSpPr>
        <p:spPr>
          <a:xfrm>
            <a:off x="6548217" y="219075"/>
            <a:ext cx="2176683" cy="1694402"/>
          </a:xfrm>
          <a:prstGeom prst="horizontalScroll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74453" y="584200"/>
            <a:ext cx="1451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Manny Bartolotta</a:t>
            </a:r>
          </a:p>
          <a:p>
            <a:r>
              <a:rPr lang="en-US" sz="1200" dirty="0" smtClean="0"/>
              <a:t>Counselor</a:t>
            </a:r>
          </a:p>
          <a:p>
            <a:r>
              <a:rPr lang="en-US" sz="1200" dirty="0" smtClean="0"/>
              <a:t>NVCC –ELI</a:t>
            </a:r>
          </a:p>
          <a:p>
            <a:r>
              <a:rPr lang="en-US" sz="1200" dirty="0" err="1" smtClean="0"/>
              <a:t>manbart@cox.net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6911091" y="584200"/>
            <a:ext cx="14931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Don Landis</a:t>
            </a:r>
          </a:p>
          <a:p>
            <a:r>
              <a:rPr lang="en-US" sz="1200" dirty="0" smtClean="0"/>
              <a:t>Career Coach</a:t>
            </a:r>
          </a:p>
          <a:p>
            <a:r>
              <a:rPr lang="en-US" sz="1200" dirty="0" smtClean="0"/>
              <a:t>PVCC</a:t>
            </a:r>
          </a:p>
          <a:p>
            <a:r>
              <a:rPr lang="en-US" sz="1200" dirty="0" err="1" smtClean="0"/>
              <a:t>dlandis@pvcc.edu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Agenda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</a:p>
          <a:p>
            <a:r>
              <a:rPr lang="en-US" dirty="0" smtClean="0"/>
              <a:t>About VCDA &amp; Counseling</a:t>
            </a:r>
            <a:r>
              <a:rPr lang="en-US" dirty="0" smtClean="0"/>
              <a:t> Organizations</a:t>
            </a:r>
          </a:p>
          <a:p>
            <a:r>
              <a:rPr lang="en-US" dirty="0" smtClean="0"/>
              <a:t>CTE &amp; Counselors:  Creating Career Development </a:t>
            </a:r>
            <a:r>
              <a:rPr lang="en-US" dirty="0" smtClean="0"/>
              <a:t>Connections Together</a:t>
            </a:r>
            <a:endParaRPr lang="en-US" dirty="0" smtClean="0"/>
          </a:p>
          <a:p>
            <a:r>
              <a:rPr lang="en-US" dirty="0" smtClean="0"/>
              <a:t>Student Academic and Career </a:t>
            </a:r>
            <a:r>
              <a:rPr lang="en-US" dirty="0" smtClean="0"/>
              <a:t>Plan – Coming Soon!</a:t>
            </a:r>
          </a:p>
          <a:p>
            <a:r>
              <a:rPr lang="en-US" dirty="0" smtClean="0"/>
              <a:t>Resources for CTE Teachers</a:t>
            </a:r>
          </a:p>
          <a:p>
            <a:endParaRPr lang="en-US" dirty="0" smtClean="0"/>
          </a:p>
        </p:txBody>
      </p:sp>
      <p:sp>
        <p:nvSpPr>
          <p:cNvPr id="22532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2378075" y="6288088"/>
            <a:ext cx="4497388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ea typeface="ＭＳ Ｐゴシック" charset="-128"/>
                <a:cs typeface="ＭＳ Ｐゴシック" charset="-128"/>
              </a:rPr>
              <a:t>Virginia Career Development Association (www.vcdaweb.org)</a:t>
            </a:r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A6FECDE-2295-0340-AB13-B110CD4705D3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About the Presenters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smtClean="0"/>
              <a:t>  Manny Bartolotta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Counselor, NVCC, Extended Learning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Past President-VCDA and VSCA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And….</a:t>
            </a:r>
          </a:p>
          <a:p>
            <a:pPr>
              <a:buFont typeface="Wingdings" charset="2"/>
              <a:buChar char="u"/>
            </a:pPr>
            <a:r>
              <a:rPr lang="en-US" dirty="0" smtClean="0"/>
              <a:t>  Don Landis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 Career Coach and Counselor, PVCC -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 President, VCDA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 And…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2355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ea typeface="ＭＳ Ｐゴシック" charset="-128"/>
                <a:cs typeface="ＭＳ Ｐゴシック" charset="-128"/>
              </a:rPr>
              <a:t>Virginia Career Developoment Association (www.vcdaweb.org)</a:t>
            </a:r>
          </a:p>
        </p:txBody>
      </p:sp>
      <p:sp>
        <p:nvSpPr>
          <p:cNvPr id="2355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6594031-C753-9E4D-B87F-F608B09577BF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12788"/>
          </a:xfrm>
        </p:spPr>
        <p:txBody>
          <a:bodyPr/>
          <a:lstStyle/>
          <a:p>
            <a:r>
              <a:rPr lang="en-US" smtClean="0"/>
              <a:t>Counseling Connections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34799"/>
          <a:ext cx="8229600" cy="4708525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4580" name="Footer Placeholder 41"/>
          <p:cNvSpPr>
            <a:spLocks noGrp="1"/>
          </p:cNvSpPr>
          <p:nvPr>
            <p:ph type="ftr" sz="quarter" idx="11"/>
          </p:nvPr>
        </p:nvSpPr>
        <p:spPr bwMode="auto">
          <a:xfrm>
            <a:off x="7872413" y="9720263"/>
            <a:ext cx="52387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ea typeface="ＭＳ Ｐゴシック" charset="-128"/>
                <a:cs typeface="ＭＳ Ｐゴシック" charset="-128"/>
              </a:rPr>
              <a:t>Virginia Career Developoment Association (www.vcdaweb.org)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6673850" y="2728913"/>
            <a:ext cx="635000" cy="611187"/>
          </a:xfrm>
          <a:prstGeom prst="line">
            <a:avLst/>
          </a:prstGeom>
          <a:ln>
            <a:headEnd type="triangle" w="lg"/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 flipV="1">
            <a:off x="1757363" y="2728913"/>
            <a:ext cx="681037" cy="611187"/>
          </a:xfrm>
          <a:prstGeom prst="line">
            <a:avLst/>
          </a:prstGeom>
          <a:ln>
            <a:headEnd type="triangle" w="lg"/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3198019" y="4304507"/>
            <a:ext cx="604837" cy="412750"/>
          </a:xfrm>
          <a:prstGeom prst="line">
            <a:avLst/>
          </a:prstGeom>
          <a:ln>
            <a:headEnd type="triangle" w="lg"/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 flipV="1">
            <a:off x="5456238" y="4208463"/>
            <a:ext cx="1011237" cy="604837"/>
          </a:xfrm>
          <a:prstGeom prst="line">
            <a:avLst/>
          </a:prstGeom>
          <a:ln>
            <a:headEnd type="triangle" w="lg"/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585" name="Slide Number Placeholder 4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C52010-BBC9-BE4A-A832-C5C93B7FF613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24586" name="Picture 43" descr="vcdalogo2006_1_3in.gif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889375" y="3089275"/>
            <a:ext cx="1365250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pPr algn="ctr"/>
            <a:r>
              <a:rPr lang="en-US" dirty="0" smtClean="0"/>
              <a:t>VCDA 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2847975"/>
          </a:xfrm>
        </p:spPr>
        <p:txBody>
          <a:bodyPr>
            <a:normAutofit fontScale="77500" lnSpcReduction="20000"/>
          </a:bodyPr>
          <a:lstStyle/>
          <a:p>
            <a:pPr algn="l">
              <a:lnSpc>
                <a:spcPct val="90000"/>
              </a:lnSpc>
            </a:pPr>
            <a:r>
              <a:rPr lang="en-US" sz="2400" b="1" dirty="0" smtClean="0">
                <a:solidFill>
                  <a:srgbClr val="142A49"/>
                </a:solidFill>
              </a:rPr>
              <a:t>VCDA </a:t>
            </a:r>
          </a:p>
          <a:p>
            <a:pPr algn="l">
              <a:lnSpc>
                <a:spcPct val="90000"/>
              </a:lnSpc>
            </a:pPr>
            <a:endParaRPr lang="en-US" sz="2400" b="1" dirty="0" smtClean="0">
              <a:solidFill>
                <a:srgbClr val="142A49"/>
              </a:solidFill>
            </a:endParaRPr>
          </a:p>
          <a:p>
            <a:pPr algn="l">
              <a:lnSpc>
                <a:spcPct val="90000"/>
              </a:lnSpc>
              <a:buFont typeface="Wingdings" charset="2"/>
              <a:buChar char="Ø"/>
            </a:pPr>
            <a:r>
              <a:rPr lang="en-US" sz="2400" b="1" dirty="0" smtClean="0">
                <a:solidFill>
                  <a:srgbClr val="142A49"/>
                </a:solidFill>
              </a:rPr>
              <a:t>  strengthens </a:t>
            </a:r>
            <a:r>
              <a:rPr lang="en-US" sz="2400" b="1" dirty="0" smtClean="0">
                <a:solidFill>
                  <a:srgbClr val="142A49"/>
                </a:solidFill>
              </a:rPr>
              <a:t>the knowledge and skills of career development professionals</a:t>
            </a:r>
            <a:r>
              <a:rPr lang="en-US" sz="2400" b="1" dirty="0" smtClean="0">
                <a:solidFill>
                  <a:srgbClr val="142A49"/>
                </a:solidFill>
              </a:rPr>
              <a:t>,</a:t>
            </a:r>
          </a:p>
          <a:p>
            <a:pPr algn="l">
              <a:lnSpc>
                <a:spcPct val="90000"/>
              </a:lnSpc>
            </a:pPr>
            <a:endParaRPr lang="en-US" sz="2400" b="1" dirty="0" smtClean="0">
              <a:solidFill>
                <a:srgbClr val="142A49"/>
              </a:solidFill>
            </a:endParaRPr>
          </a:p>
          <a:p>
            <a:pPr algn="l">
              <a:lnSpc>
                <a:spcPct val="90000"/>
              </a:lnSpc>
              <a:buFont typeface="Wingdings" charset="2"/>
              <a:buChar char="Ø"/>
            </a:pPr>
            <a:r>
              <a:rPr lang="en-US" sz="2400" b="1" dirty="0" smtClean="0">
                <a:solidFill>
                  <a:srgbClr val="142A49"/>
                </a:solidFill>
              </a:rPr>
              <a:t>  increases </a:t>
            </a:r>
            <a:r>
              <a:rPr lang="en-US" sz="2400" b="1" dirty="0" smtClean="0">
                <a:solidFill>
                  <a:srgbClr val="142A49"/>
                </a:solidFill>
              </a:rPr>
              <a:t>the quality of career resources, education and services, and</a:t>
            </a:r>
            <a:r>
              <a:rPr lang="en-US" sz="2400" b="1" dirty="0" smtClean="0">
                <a:solidFill>
                  <a:srgbClr val="142A49"/>
                </a:solidFill>
              </a:rPr>
              <a:t> </a:t>
            </a:r>
          </a:p>
          <a:p>
            <a:pPr algn="l">
              <a:lnSpc>
                <a:spcPct val="90000"/>
              </a:lnSpc>
            </a:pPr>
            <a:endParaRPr lang="en-US" sz="2400" b="1" dirty="0" smtClean="0">
              <a:solidFill>
                <a:srgbClr val="142A49"/>
              </a:solidFill>
            </a:endParaRPr>
          </a:p>
          <a:p>
            <a:pPr algn="l">
              <a:lnSpc>
                <a:spcPct val="90000"/>
              </a:lnSpc>
              <a:buFont typeface="Wingdings" charset="2"/>
              <a:buChar char="Ø"/>
            </a:pPr>
            <a:r>
              <a:rPr lang="en-US" sz="2400" b="1" dirty="0" smtClean="0">
                <a:solidFill>
                  <a:srgbClr val="142A49"/>
                </a:solidFill>
              </a:rPr>
              <a:t>  enhances </a:t>
            </a:r>
            <a:r>
              <a:rPr lang="en-US" sz="2400" b="1" dirty="0" smtClean="0">
                <a:solidFill>
                  <a:srgbClr val="142A49"/>
                </a:solidFill>
              </a:rPr>
              <a:t>the profession through increased awareness, collaboration, and </a:t>
            </a:r>
            <a:r>
              <a:rPr lang="en-US" sz="2400" b="1" dirty="0" smtClean="0">
                <a:solidFill>
                  <a:srgbClr val="142A49"/>
                </a:solidFill>
              </a:rPr>
              <a:t>consultation.</a:t>
            </a:r>
            <a:endParaRPr lang="en-US" sz="2400" dirty="0" smtClean="0">
              <a:solidFill>
                <a:srgbClr val="142A49"/>
              </a:solidFill>
            </a:endParaRPr>
          </a:p>
        </p:txBody>
      </p:sp>
      <p:sp>
        <p:nvSpPr>
          <p:cNvPr id="25604" name="Footer Placeholder 4"/>
          <p:cNvSpPr>
            <a:spLocks noGrp="1"/>
          </p:cNvSpPr>
          <p:nvPr>
            <p:ph type="ftr" sz="quarter" idx="12"/>
          </p:nvPr>
        </p:nvSpPr>
        <p:spPr bwMode="auto">
          <a:xfrm>
            <a:off x="2263775" y="6288088"/>
            <a:ext cx="48958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ea typeface="ＭＳ Ｐゴシック" charset="-128"/>
                <a:cs typeface="ＭＳ Ｐゴシック" charset="-128"/>
              </a:rPr>
              <a:t>Virginia Career Development Association           (www.vcdaweb.org)</a:t>
            </a:r>
          </a:p>
        </p:txBody>
      </p:sp>
      <p:pic>
        <p:nvPicPr>
          <p:cNvPr id="25605" name="Picture 3" descr="vcdalogo2006_1_3in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660400"/>
            <a:ext cx="1365250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Slide Number Placeholder 6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61D106E-5ABF-AD4B-B1C4-98F7C4A3D73F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Role of VCDA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Represent, communicate and advocate for the </a:t>
            </a:r>
            <a:r>
              <a:rPr lang="en-US" dirty="0" smtClean="0"/>
              <a:t>interests of Counselors AND other Career Development Professionals</a:t>
            </a:r>
          </a:p>
          <a:p>
            <a:r>
              <a:rPr lang="en-US" dirty="0" smtClean="0"/>
              <a:t>Provide professional development opportunities</a:t>
            </a:r>
            <a:endParaRPr lang="en-US" dirty="0" smtClean="0"/>
          </a:p>
          <a:p>
            <a:r>
              <a:rPr lang="en-US" dirty="0" smtClean="0"/>
              <a:t>Increase </a:t>
            </a:r>
            <a:r>
              <a:rPr lang="en-US" dirty="0" smtClean="0"/>
              <a:t>awareness of resources that will serve the needs of members</a:t>
            </a:r>
          </a:p>
          <a:p>
            <a:r>
              <a:rPr lang="en-US" dirty="0" smtClean="0"/>
              <a:t>Promote</a:t>
            </a:r>
            <a:r>
              <a:rPr lang="en-US" dirty="0" smtClean="0"/>
              <a:t> career development </a:t>
            </a:r>
            <a:r>
              <a:rPr lang="en-US" dirty="0" smtClean="0"/>
              <a:t>as a life long learning process</a:t>
            </a:r>
          </a:p>
          <a:p>
            <a:endParaRPr lang="en-US" dirty="0" smtClean="0"/>
          </a:p>
        </p:txBody>
      </p:sp>
      <p:sp>
        <p:nvSpPr>
          <p:cNvPr id="2765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ea typeface="ＭＳ Ｐゴシック" charset="-128"/>
                <a:cs typeface="ＭＳ Ｐゴシック" charset="-128"/>
              </a:rPr>
              <a:t>Virginia Career Developoment Association (www.vcdaweb.org)</a:t>
            </a:r>
          </a:p>
        </p:txBody>
      </p:sp>
      <p:sp>
        <p:nvSpPr>
          <p:cNvPr id="2765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AE52DD6-5E6F-B641-ABB2-334E711AFD19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27654" name="Picture 5" descr="vcdalogo2006_1_3in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9463" y="381000"/>
            <a:ext cx="1365250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Connecting CTE &amp; Counselors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Your role in  CTE?</a:t>
            </a:r>
          </a:p>
          <a:p>
            <a:r>
              <a:rPr lang="en-US" smtClean="0"/>
              <a:t>Your Interests and Career Development Needs?</a:t>
            </a:r>
          </a:p>
          <a:p>
            <a:r>
              <a:rPr lang="en-US" smtClean="0"/>
              <a:t>How can VCDA and CTE Organizations work together?</a:t>
            </a:r>
          </a:p>
          <a:p>
            <a:r>
              <a:rPr lang="en-US" smtClean="0"/>
              <a:t>How can counselors and CTE work together?</a:t>
            </a:r>
          </a:p>
          <a:p>
            <a:endParaRPr lang="en-US" smtClean="0"/>
          </a:p>
        </p:txBody>
      </p:sp>
      <p:sp>
        <p:nvSpPr>
          <p:cNvPr id="2867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ea typeface="ＭＳ Ｐゴシック" charset="-128"/>
                <a:cs typeface="ＭＳ Ｐゴシック" charset="-128"/>
              </a:rPr>
              <a:t>Virginia Career Developoment Association (www.vcdaweb.org)</a:t>
            </a:r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2AE9847-E233-DF4A-B5A4-43AF006BB964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815975" y="304800"/>
            <a:ext cx="7642225" cy="1143000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Status of Regulatory </a:t>
            </a: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Action*</a:t>
            </a: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ea typeface="+mj-ea"/>
              <a:cs typeface="+mj-cs"/>
            </a:endParaRP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>
          <a:xfrm>
            <a:off x="668338" y="1484313"/>
            <a:ext cx="8069262" cy="4824412"/>
          </a:xfrm>
        </p:spPr>
        <p:txBody>
          <a:bodyPr rtlCol="0">
            <a:normAutofit lnSpcReduction="10000"/>
          </a:bodyPr>
          <a:lstStyle/>
          <a:p>
            <a:pPr marL="514350" indent="-51435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Symbol" pitchFamily="-110" charset="2"/>
              <a:buChar char=""/>
              <a:tabLst>
                <a:tab pos="2514600" algn="l"/>
              </a:tabLst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>At its February 2009 meeting, the Virginia Board of Education approved final changes to its regulations governing the accreditation of public schools.  </a:t>
            </a:r>
          </a:p>
          <a:p>
            <a:pPr marL="514350" indent="-51435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Symbol" pitchFamily="-110" charset="2"/>
              <a:buChar char=""/>
              <a:tabLst>
                <a:tab pos="2514600" algn="l"/>
              </a:tabLst>
              <a:defRPr/>
            </a:pP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ea typeface="+mn-ea"/>
              <a:cs typeface="+mn-cs"/>
            </a:endParaRPr>
          </a:p>
          <a:p>
            <a:pPr marL="514350" indent="-51435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Tx/>
              <a:buChar char="•"/>
              <a:tabLst>
                <a:tab pos="2514600" algn="l"/>
              </a:tabLst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>The regulatory changes included the following: </a:t>
            </a:r>
          </a:p>
          <a:p>
            <a:pPr marL="514350" indent="-51435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Tx/>
              <a:buChar char="•"/>
              <a:tabLst>
                <a:tab pos="2514600" algn="l"/>
              </a:tabLst>
              <a:defRPr/>
            </a:pP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ea typeface="+mn-ea"/>
              <a:cs typeface="+mn-cs"/>
            </a:endParaRPr>
          </a:p>
          <a:p>
            <a:pPr marL="1371600" lvl="1" indent="-74295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Tx/>
              <a:buAutoNum type="arabicPeriod"/>
              <a:tabLst>
                <a:tab pos="2514600" algn="l"/>
              </a:tabLst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</a:rPr>
              <a:t>prescribing the requirements of the Standard Technical Diploma and the Advanced Technical Diploma; </a:t>
            </a:r>
          </a:p>
          <a:p>
            <a:pPr marL="1371600" lvl="1" indent="-74295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Tx/>
              <a:buAutoNum type="arabicPeriod"/>
              <a:tabLst>
                <a:tab pos="2514600" algn="l"/>
              </a:tabLst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</a:rPr>
              <a:t>increasing the number of standard units of credit for the Advanced Studies diploma;</a:t>
            </a:r>
          </a:p>
          <a:p>
            <a:pPr marL="1371600" lvl="1" indent="-74295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Tx/>
              <a:buAutoNum type="arabicPeriod"/>
              <a:tabLst>
                <a:tab pos="2514600" algn="l"/>
              </a:tabLst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</a:rPr>
              <a:t>requiring a course in economics and personal finance as a graduation requirement; </a:t>
            </a:r>
          </a:p>
          <a:p>
            <a:pPr marL="1371600" lvl="1" indent="-74295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Tx/>
              <a:buAutoNum type="arabicPeriod"/>
              <a:tabLst>
                <a:tab pos="2514600" algn="l"/>
              </a:tabLst>
              <a:defRPr/>
            </a:pPr>
            <a:r>
              <a:rPr lang="en-US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</a:rPr>
              <a:t>requiring all students, beginning in middle school, to have an Academic and Career Plan; </a:t>
            </a:r>
          </a:p>
          <a:p>
            <a:pPr marL="1371600" lvl="1" indent="-74295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Tx/>
              <a:buAutoNum type="arabicPeriod"/>
              <a:tabLst>
                <a:tab pos="2514600" algn="l"/>
              </a:tabLst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</a:rPr>
              <a:t>incorporating graduation rates into Virginia’s accountability system; and</a:t>
            </a:r>
          </a:p>
          <a:p>
            <a:pPr marL="1371600" lvl="1" indent="-74295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Tx/>
              <a:buAutoNum type="arabicPeriod"/>
              <a:tabLst>
                <a:tab pos="2514600" algn="l"/>
              </a:tabLst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</a:rPr>
              <a:t>incorporating other technical changes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</a:rPr>
              <a:t>.</a:t>
            </a:r>
          </a:p>
          <a:p>
            <a:pPr marL="1371600" lvl="1" indent="-74295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Tx/>
              <a:buAutoNum type="arabicPeriod"/>
              <a:tabLst>
                <a:tab pos="2514600" algn="l"/>
              </a:tabLst>
              <a:defRPr/>
            </a:pP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  <a:ea typeface="+mn-ea"/>
            </a:endParaRPr>
          </a:p>
          <a:p>
            <a:pPr marL="1371600" lvl="1" indent="-74295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2514600" algn="l"/>
              </a:tabLst>
              <a:defRPr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</a:rPr>
              <a:t>*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</a:rPr>
              <a:t>  Taken from presentation to 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82nd Annual Virginia Middle and High School Principals Conference 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&amp; Exposition</a:t>
            </a: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  <a:ea typeface="+mn-ea"/>
            </a:endParaRPr>
          </a:p>
          <a:p>
            <a:pPr marL="514350" indent="-51435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Char char=""/>
              <a:tabLst>
                <a:tab pos="2514600" algn="l"/>
              </a:tabLst>
              <a:defRPr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ea typeface="+mn-ea"/>
              <a:cs typeface="+mn-cs"/>
            </a:endParaRP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ea typeface="ＭＳ Ｐゴシック" charset="-128"/>
                <a:cs typeface="ＭＳ Ｐゴシック" charset="-128"/>
              </a:rPr>
              <a:t>Virginia Career Developoment Association (www.vcdaweb.org)</a:t>
            </a: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63E4C4-2FFF-1245-A659-7832AE8E8AE7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73113" y="349250"/>
            <a:ext cx="7772400" cy="1143000"/>
          </a:xfrm>
        </p:spPr>
        <p:txBody>
          <a:bodyPr>
            <a:noAutofit/>
          </a:bodyPr>
          <a:lstStyle/>
          <a:p>
            <a:pPr algn="l"/>
            <a:r>
              <a:rPr lang="en-US" sz="4000">
                <a:effectLst>
                  <a:outerShdw blurRad="38100" dist="38100" dir="2700000" algn="tl">
                    <a:srgbClr val="DDDDDD"/>
                  </a:outerShdw>
                </a:effectLst>
              </a:rPr>
              <a:t>The Academic and Career Plan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>
          <a:xfrm>
            <a:off x="857250" y="1454150"/>
            <a:ext cx="7518400" cy="4230688"/>
          </a:xfrm>
        </p:spPr>
        <p:txBody>
          <a:bodyPr rtlCol="0">
            <a:normAutofit/>
          </a:bodyPr>
          <a:lstStyle/>
          <a:p>
            <a:pPr fontAlgn="auto">
              <a:spcBef>
                <a:spcPct val="0"/>
              </a:spcBef>
              <a:spcAft>
                <a:spcPts val="0"/>
              </a:spcAft>
              <a:buFontTx/>
              <a:buChar char="•"/>
              <a:defRPr/>
            </a:pP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n-ea"/>
              <a:cs typeface="+mn-cs"/>
            </a:endParaRPr>
          </a:p>
          <a:p>
            <a:pPr fontAlgn="auto">
              <a:spcBef>
                <a:spcPct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>All schools must begin development of a personal Academic and Career Plan for each seventh grade student, for completion by the fall of the eighth grade.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buFont typeface="Wingdings 2" pitchFamily="18" charset="2"/>
              <a:buChar char=""/>
              <a:defRPr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ea typeface="+mn-ea"/>
              <a:cs typeface="+mn-cs"/>
            </a:endParaRPr>
          </a:p>
          <a:p>
            <a:pPr fontAlgn="auto">
              <a:spcBef>
                <a:spcPct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>The plan shall include the student’s program of study for high school graduation and a postsecondary pathway based on a student’s academic and career interests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>.</a:t>
            </a:r>
            <a:endParaRPr lang="en-US" sz="2400" dirty="0">
              <a:ea typeface="+mn-ea"/>
              <a:cs typeface="+mn-cs"/>
            </a:endParaRPr>
          </a:p>
        </p:txBody>
      </p:sp>
      <p:sp>
        <p:nvSpPr>
          <p:cNvPr id="30724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ea typeface="ＭＳ Ｐゴシック" charset="-128"/>
                <a:cs typeface="ＭＳ Ｐゴシック" charset="-128"/>
              </a:rPr>
              <a:t>Virginia Career Developoment Association (www.vcdaweb.org)</a:t>
            </a:r>
          </a:p>
        </p:txBody>
      </p:sp>
      <p:sp>
        <p:nvSpPr>
          <p:cNvPr id="3072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976D82A-A0D5-B04F-9717-39BD57AC503B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3174</TotalTime>
  <Words>980</Words>
  <Application>Microsoft Macintosh PowerPoint</Application>
  <PresentationFormat>On-screen Show (4:3)</PresentationFormat>
  <Paragraphs>151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Trebuchet MS</vt:lpstr>
      <vt:lpstr>ＭＳ Ｐゴシック</vt:lpstr>
      <vt:lpstr>Arial</vt:lpstr>
      <vt:lpstr>Wingdings 2</vt:lpstr>
      <vt:lpstr>Calibri</vt:lpstr>
      <vt:lpstr>Symbol</vt:lpstr>
      <vt:lpstr>Revolution</vt:lpstr>
      <vt:lpstr>Career Development –  Not for Counselors Only !</vt:lpstr>
      <vt:lpstr> Agenda</vt:lpstr>
      <vt:lpstr>About the Presenters</vt:lpstr>
      <vt:lpstr>Counseling Connections</vt:lpstr>
      <vt:lpstr>VCDA Mission</vt:lpstr>
      <vt:lpstr>Role of VCDA</vt:lpstr>
      <vt:lpstr>Connecting CTE &amp; Counselors</vt:lpstr>
      <vt:lpstr>Status of Regulatory Action*</vt:lpstr>
      <vt:lpstr>The Academic and Career Plan</vt:lpstr>
      <vt:lpstr>The Academic and Career Plan (cont’d):</vt:lpstr>
      <vt:lpstr>Implementation of Academic and Career Plan</vt:lpstr>
      <vt:lpstr>Key Resources for CTE</vt:lpstr>
      <vt:lpstr>VCDA &amp; CTE:  Staying Connected</vt:lpstr>
      <vt:lpstr>Career Development –  Not for Counselors Only !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Career Development –  Not for Counselors Only!</dc:title>
  <dc:subject/>
  <dc:creator>Manny Bartolotta</dc:creator>
  <cp:keywords/>
  <dc:description/>
  <cp:lastModifiedBy>Manny Bartolotta</cp:lastModifiedBy>
  <cp:revision>9</cp:revision>
  <cp:lastPrinted>2009-08-04T04:05:11Z</cp:lastPrinted>
  <dcterms:created xsi:type="dcterms:W3CDTF">2009-08-03T00:49:33Z</dcterms:created>
  <dcterms:modified xsi:type="dcterms:W3CDTF">2009-08-04T04:18:35Z</dcterms:modified>
  <cp:category/>
</cp:coreProperties>
</file>